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12192000" cy="6858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486"/>
  </p:normalViewPr>
  <p:slideViewPr>
    <p:cSldViewPr snapToGrid="0" snapToObjects="1">
      <p:cViewPr varScale="1">
        <p:scale>
          <a:sx n="93" d="100"/>
          <a:sy n="93" d="100"/>
        </p:scale>
        <p:origin x="12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4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4"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5"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6"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433FB4FB-BCD9-49B8-B61B-53B9FFA931D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7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881676F9-20AD-4708-8EF9-0384FEE7CD1B}" type="slidenum">
              <a:rPr lang="en-DK"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685800" y="1143000"/>
            <a:ext cx="5486400" cy="3086100"/>
          </a:xfrm>
          <a:prstGeom prst="rect">
            <a:avLst/>
          </a:prstGeom>
          <a:ln w="0">
            <a:noFill/>
          </a:ln>
        </p:spPr>
      </p:sp>
      <p:sp>
        <p:nvSpPr>
          <p:cNvPr id="30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1200" b="0" strike="noStrike" spc="-1" dirty="0">
                <a:solidFill>
                  <a:srgbClr val="000000"/>
                </a:solidFill>
                <a:latin typeface="+mn-lt"/>
                <a:ea typeface="+mn-ea"/>
              </a:rPr>
              <a:t>Different </a:t>
            </a:r>
            <a:r>
              <a:rPr lang="en-GB" sz="1200" b="0" strike="noStrike" spc="-1" dirty="0" err="1">
                <a:solidFill>
                  <a:srgbClr val="000000"/>
                </a:solidFill>
                <a:latin typeface="+mn-lt"/>
                <a:ea typeface="+mn-ea"/>
              </a:rPr>
              <a:t>colors</a:t>
            </a:r>
            <a:r>
              <a:rPr lang="en-GB" sz="1200" b="0" strike="noStrike" spc="-1" dirty="0">
                <a:solidFill>
                  <a:srgbClr val="000000"/>
                </a:solidFill>
                <a:latin typeface="+mn-lt"/>
                <a:ea typeface="+mn-ea"/>
              </a:rPr>
              <a:t> for different metabolites. The instrument will detect a compound m/z in a window of 10 ppm error approximately. It doesn’t always measure the same exact m/z (it shifts a bit) – so centroiding will only keep the local maximum of each range.</a:t>
            </a:r>
            <a:endParaRPr lang="en-US" sz="1200" b="0" strike="noStrike" spc="-1" dirty="0">
              <a:latin typeface="Arial"/>
            </a:endParaRPr>
          </a:p>
        </p:txBody>
      </p:sp>
      <p:sp>
        <p:nvSpPr>
          <p:cNvPr id="304"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5DB56C9-E16D-45FF-B19C-E26C59000F6D}" type="slidenum">
              <a:rPr lang="en-US"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DK" dirty="0"/>
              <a:t>First step of preprocessing is feature detection</a:t>
            </a:r>
          </a:p>
        </p:txBody>
      </p:sp>
      <p:sp>
        <p:nvSpPr>
          <p:cNvPr id="4" name="Slide Number Placeholder 3"/>
          <p:cNvSpPr>
            <a:spLocks noGrp="1"/>
          </p:cNvSpPr>
          <p:nvPr>
            <p:ph type="sldNum" idx="9"/>
          </p:nvPr>
        </p:nvSpPr>
        <p:spPr/>
        <p:txBody>
          <a:bodyPr/>
          <a:lstStyle/>
          <a:p>
            <a:pPr algn="r">
              <a:buNone/>
            </a:pPr>
            <a:fld id="{433FB4FB-BCD9-49B8-B61B-53B9FFA931DF}"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00421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5800" y="1143000"/>
            <a:ext cx="5486400" cy="308610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lang="en-US" sz="2000" b="0" strike="noStrike" spc="-1" dirty="0">
              <a:latin typeface="Arial"/>
            </a:endParaRPr>
          </a:p>
        </p:txBody>
      </p:sp>
      <p:sp>
        <p:nvSpPr>
          <p:cNvPr id="307"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99879B-3740-4E5B-8B10-1B8617FED67B}" type="slidenum">
              <a:rPr lang="en-US"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Mass traces may consist of several consecutively (partly overlapping) eluting peaks. Especially in metabolomics, isomeric compounds with exactly the same mass but different </a:t>
            </a:r>
            <a:r>
              <a:rPr lang="en-GB" sz="2000" b="0" strike="noStrike" spc="-1" dirty="0" err="1">
                <a:latin typeface="Arial"/>
              </a:rPr>
              <a:t>retentional</a:t>
            </a:r>
            <a:r>
              <a:rPr lang="en-GB" sz="2000" b="0" strike="noStrike" spc="-1" dirty="0">
                <a:latin typeface="Arial"/>
              </a:rPr>
              <a:t> behaviour may still be contained in the same mass trace. This detects local minima/maxima in order to separate the chromatographic peaks from each other . This method in other words is "deconvolution”.</a:t>
            </a:r>
            <a:endParaRPr lang="en-US" sz="2000" b="0" strike="noStrike" spc="-1" dirty="0">
              <a:latin typeface="Arial"/>
            </a:endParaRPr>
          </a:p>
        </p:txBody>
      </p:sp>
      <p:sp>
        <p:nvSpPr>
          <p:cNvPr id="310"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14D5719-0A82-4A14-B482-55A7B0F13BB0}" type="slidenum">
              <a:rPr lang="en-US" sz="1200" b="0" strike="noStrike" spc="-1">
                <a:latin typeface="Times New Roman"/>
              </a:rPr>
              <a:t>18</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Monoisotopic mass traces are accompanied by satellite C13 peaks and thus may make the analysis more difficult. </a:t>
            </a:r>
            <a:r>
              <a:rPr lang="en-GB" sz="2000" b="0" strike="noStrike" spc="-1" dirty="0" err="1">
                <a:latin typeface="Arial"/>
              </a:rPr>
              <a:t>FeatureFinderMetabo</a:t>
            </a:r>
            <a:r>
              <a:rPr lang="en-GB" sz="2000" b="0" strike="noStrike" spc="-1" dirty="0">
                <a:latin typeface="Arial"/>
              </a:rPr>
              <a:t> </a:t>
            </a:r>
            <a:r>
              <a:rPr lang="en-GB" sz="2000" b="0" strike="noStrike" spc="-1" dirty="0" err="1">
                <a:latin typeface="Arial"/>
              </a:rPr>
              <a:t>fulfills</a:t>
            </a:r>
            <a:r>
              <a:rPr lang="en-GB" sz="2000" b="0" strike="noStrike" spc="-1" dirty="0">
                <a:latin typeface="Arial"/>
              </a:rPr>
              <a:t> a further data reduction step by assembling compatible mass traces to metabolite features (that is, all mass traces originating from one metabolite).</a:t>
            </a:r>
            <a:endParaRPr lang="en-US" sz="2000" b="0" strike="noStrike" spc="-1" dirty="0">
              <a:latin typeface="Arial"/>
            </a:endParaRPr>
          </a:p>
        </p:txBody>
      </p:sp>
      <p:sp>
        <p:nvSpPr>
          <p:cNvPr id="313"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ED14AF1-00E4-433E-8259-76C4119FB260}" type="slidenum">
              <a:rPr lang="en-U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685800" y="1143000"/>
            <a:ext cx="5486400" cy="308610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Work with figure – reference for alignment is the file with the highest number of features (purple) </a:t>
            </a:r>
          </a:p>
        </p:txBody>
      </p:sp>
      <p:sp>
        <p:nvSpPr>
          <p:cNvPr id="316"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336DD84F-12E2-4316-A080-AF615CF6CD7F}" type="slidenum">
              <a:rPr lang="en-DK" sz="1200" b="0" strike="noStrike" spc="-1">
                <a:latin typeface="Times New Roman"/>
              </a:rPr>
              <a:t>20</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685800" y="1143000"/>
            <a:ext cx="5486400" cy="308610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We have two feature maps that have several features , different ones or the same..</a:t>
            </a:r>
          </a:p>
        </p:txBody>
      </p:sp>
      <p:sp>
        <p:nvSpPr>
          <p:cNvPr id="319"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5B5AA127-4A01-4602-BC5B-6EC5DAB582FA}" type="slidenum">
              <a:rPr lang="en-DK" sz="1200" b="0" strike="noStrike" spc="-1">
                <a:latin typeface="Times New Roman"/>
              </a:rPr>
              <a:t>21</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685800" y="1143000"/>
            <a:ext cx="5486400" cy="308610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2000" b="0" strike="noStrike" spc="-1">
                <a:latin typeface="Arial"/>
              </a:rPr>
              <a:t>Build your own custom workflows for automated data processing</a:t>
            </a:r>
            <a:endParaRPr lang="en-US" sz="2000" b="0" strike="noStrike" spc="-1">
              <a:latin typeface="Arial"/>
            </a:endParaRPr>
          </a:p>
          <a:p>
            <a:pPr marL="216000" indent="-216000">
              <a:lnSpc>
                <a:spcPct val="100000"/>
              </a:lnSpc>
              <a:buNone/>
            </a:pPr>
            <a:endParaRPr lang="en-US" sz="2000" b="0" strike="noStrike" spc="-1">
              <a:latin typeface="Arial"/>
            </a:endParaRPr>
          </a:p>
        </p:txBody>
      </p:sp>
      <p:sp>
        <p:nvSpPr>
          <p:cNvPr id="322"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05F21A75-9C31-48BC-B748-0283639580C0}" type="slidenum">
              <a:rPr lang="en-DK" sz="1200" b="0" strike="noStrike" spc="-1">
                <a:latin typeface="Times New Roman"/>
              </a:rPr>
              <a:t>23</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685800" y="1143000"/>
            <a:ext cx="5486400" cy="308610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5"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A1F03FCB-D38B-4070-85DA-0F07C8880EF1}" type="slidenum">
              <a:rPr lang="en-DK" sz="1200" b="0" strike="noStrike" spc="-1">
                <a:latin typeface="Times New Roman"/>
              </a:rPr>
              <a:t>24</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685800" y="1143000"/>
            <a:ext cx="5486400" cy="308610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8"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FEAA836C-334E-4A35-A4B1-8E11332293E6}" type="slidenum">
              <a:rPr lang="en-DK"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88920" y="744480"/>
            <a:ext cx="6619680" cy="3723840"/>
          </a:xfrm>
          <a:prstGeom prst="rect">
            <a:avLst/>
          </a:prstGeom>
          <a:ln w="0">
            <a:noFill/>
          </a:ln>
        </p:spPr>
      </p:sp>
      <p:sp>
        <p:nvSpPr>
          <p:cNvPr id="279" name="PlaceHolder 2"/>
          <p:cNvSpPr>
            <a:spLocks noGrp="1"/>
          </p:cNvSpPr>
          <p:nvPr>
            <p:ph type="body"/>
          </p:nvPr>
        </p:nvSpPr>
        <p:spPr>
          <a:xfrm>
            <a:off x="679320" y="4716360"/>
            <a:ext cx="5438520" cy="4465080"/>
          </a:xfrm>
          <a:prstGeom prst="rect">
            <a:avLst/>
          </a:prstGeom>
          <a:noFill/>
          <a:ln w="0">
            <a:noFill/>
          </a:ln>
        </p:spPr>
        <p:txBody>
          <a:bodyPr anchor="t">
            <a:noAutofit/>
          </a:bodyPr>
          <a:lstStyle/>
          <a:p>
            <a:pPr marL="441000" indent="-306360">
              <a:lnSpc>
                <a:spcPct val="100000"/>
              </a:lnSpc>
              <a:buClr>
                <a:srgbClr val="000000"/>
              </a:buClr>
              <a:buFont typeface="StarSymbol"/>
              <a:buChar char="-"/>
            </a:pPr>
            <a:r>
              <a:rPr lang="en-US" sz="2000" b="0" strike="noStrike" spc="-1">
                <a:latin typeface="Arial"/>
              </a:rPr>
              <a:t>direct publishing after straightforward software analysis </a:t>
            </a:r>
          </a:p>
          <a:p>
            <a:pPr marL="441000" indent="-306360">
              <a:lnSpc>
                <a:spcPct val="100000"/>
              </a:lnSpc>
              <a:buClr>
                <a:srgbClr val="000000"/>
              </a:buClr>
              <a:buFont typeface="StarSymbol"/>
              <a:buChar char="-"/>
            </a:pPr>
            <a:r>
              <a:rPr lang="en-US" sz="2000" b="0" strike="noStrike" spc="-1">
                <a:latin typeface="Arial"/>
              </a:rPr>
              <a:t>“One-Tool-Solution” for every type of experiment</a:t>
            </a:r>
          </a:p>
          <a:p>
            <a:pPr marL="441000" indent="-306360">
              <a:lnSpc>
                <a:spcPct val="100000"/>
              </a:lnSpc>
              <a:buClr>
                <a:srgbClr val="000000"/>
              </a:buClr>
              <a:buFont typeface="StarSymbol"/>
              <a:buChar char="-"/>
            </a:pPr>
            <a:r>
              <a:rPr lang="en-US" sz="2000" b="0" strike="noStrike" spc="-1">
                <a:latin typeface="Arial"/>
              </a:rPr>
              <a:t>the workflow should replace most of the informatics part of the methods section (a zip in addition to the “Excel” results)</a:t>
            </a:r>
          </a:p>
          <a:p>
            <a:pPr>
              <a:lnSpc>
                <a:spcPct val="100000"/>
              </a:lnSpc>
              <a:buNone/>
              <a:tabLst>
                <a:tab pos="0" algn="l"/>
              </a:tabLst>
            </a:pPr>
            <a:endParaRPr lang="en-US" sz="2000" b="0" strike="noStrike" spc="-1">
              <a:latin typeface="Arial"/>
            </a:endParaRPr>
          </a:p>
        </p:txBody>
      </p:sp>
      <p:sp>
        <p:nvSpPr>
          <p:cNvPr id="280" name="PlaceHolder 3"/>
          <p:cNvSpPr>
            <a:spLocks noGrp="1"/>
          </p:cNvSpPr>
          <p:nvPr>
            <p:ph type="sldNum" idx="17"/>
          </p:nvPr>
        </p:nvSpPr>
        <p:spPr>
          <a:xfrm>
            <a:off x="3848760" y="9427680"/>
            <a:ext cx="2947320" cy="49680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Trebuchet MS"/>
                <a:ea typeface="Trebuchet MS"/>
              </a:defRPr>
            </a:lvl1pPr>
          </a:lstStyle>
          <a:p>
            <a:pPr algn="r">
              <a:lnSpc>
                <a:spcPct val="100000"/>
              </a:lnSpc>
              <a:buNone/>
            </a:pPr>
            <a:fld id="{2C438A43-EB64-4FC0-9EB7-D82BD42E32A9}" type="slidenum">
              <a:rPr lang="en-US" sz="1200" b="0" strike="noStrike" spc="-1">
                <a:solidFill>
                  <a:srgbClr val="000000"/>
                </a:solidFill>
                <a:latin typeface="Trebuchet MS"/>
                <a:ea typeface="Trebuchet MS"/>
              </a:rPr>
              <a:t>3</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138240" y="768240"/>
            <a:ext cx="6822720" cy="3838320"/>
          </a:xfrm>
          <a:prstGeom prst="rect">
            <a:avLst/>
          </a:prstGeom>
          <a:ln w="0">
            <a:noFill/>
          </a:ln>
        </p:spPr>
      </p:sp>
      <p:sp>
        <p:nvSpPr>
          <p:cNvPr id="282"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00000"/>
              </a:lnSpc>
              <a:spcBef>
                <a:spcPts val="360"/>
              </a:spcBef>
              <a:buNone/>
              <a:tabLst>
                <a:tab pos="0" algn="l"/>
              </a:tabLst>
            </a:pPr>
            <a:r>
              <a:rPr lang="de-DE" sz="2000" b="0" strike="noStrike" spc="-1">
                <a:latin typeface="Arial"/>
              </a:rPr>
              <a:t>To understand OpenMS we need to understand </a:t>
            </a:r>
            <a:endParaRPr lang="en-US" sz="2000" b="0" strike="noStrike" spc="-1">
              <a:latin typeface="Arial"/>
            </a:endParaRPr>
          </a:p>
        </p:txBody>
      </p:sp>
      <p:sp>
        <p:nvSpPr>
          <p:cNvPr id="283" name="PlaceHolder 3"/>
          <p:cNvSpPr>
            <a:spLocks noGrp="1"/>
          </p:cNvSpPr>
          <p:nvPr>
            <p:ph type="sldNum" idx="18"/>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2E8FA805-4B72-42B7-A729-4A24CE58FE30}"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138240" y="768240"/>
            <a:ext cx="6822720" cy="3838320"/>
          </a:xfrm>
          <a:prstGeom prst="rect">
            <a:avLst/>
          </a:prstGeom>
          <a:ln w="0">
            <a:noFill/>
          </a:ln>
        </p:spPr>
      </p:sp>
      <p:sp>
        <p:nvSpPr>
          <p:cNvPr id="285"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10000"/>
              </a:lnSpc>
              <a:spcBef>
                <a:spcPts val="400"/>
              </a:spcBef>
              <a:buNone/>
              <a:tabLst>
                <a:tab pos="0" algn="l"/>
              </a:tabLst>
            </a:pPr>
            <a:r>
              <a:rPr lang="en-US" sz="2400" b="0" strike="noStrike" spc="-1">
                <a:latin typeface="Arial"/>
              </a:rPr>
              <a:t>Many workflow systems exist with different characteristics: </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Standalone, server-based or both</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levels of visualization of the workflows (from scripts only to  visually construct- and configurable with interactive outputs)</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executors for various compute environments </a:t>
            </a:r>
            <a:br>
              <a:rPr sz="1800"/>
            </a:br>
            <a:r>
              <a:rPr lang="en-US" sz="1800" b="0" strike="noStrike" spc="-1">
                <a:latin typeface="Arial"/>
              </a:rPr>
              <a:t>(local, container, cloud, HPC scheduler)</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Workflow execution only vs. full integration platform</a:t>
            </a:r>
          </a:p>
          <a:p>
            <a:pPr>
              <a:lnSpc>
                <a:spcPct val="110000"/>
              </a:lnSpc>
              <a:spcBef>
                <a:spcPts val="281"/>
              </a:spcBef>
              <a:buNone/>
              <a:tabLst>
                <a:tab pos="0" algn="l"/>
              </a:tabLst>
            </a:pPr>
            <a:endParaRPr lang="en-US" sz="1200" b="0" strike="noStrike" spc="-1">
              <a:latin typeface="Arial"/>
            </a:endParaRPr>
          </a:p>
          <a:p>
            <a:pPr>
              <a:lnSpc>
                <a:spcPct val="100000"/>
              </a:lnSpc>
              <a:spcBef>
                <a:spcPts val="641"/>
              </a:spcBef>
              <a:buNone/>
              <a:tabLst>
                <a:tab pos="0" algn="l"/>
              </a:tabLst>
            </a:pPr>
            <a:r>
              <a:rPr lang="en-US" sz="1200" b="0" strike="noStrike" spc="-1">
                <a:latin typeface="Arial"/>
              </a:rPr>
              <a:t>Galaxy Great for:</a:t>
            </a:r>
          </a:p>
          <a:p>
            <a:pPr marL="457200" indent="-343080">
              <a:lnSpc>
                <a:spcPct val="100000"/>
              </a:lnSpc>
              <a:spcBef>
                <a:spcPts val="641"/>
              </a:spcBef>
              <a:buClr>
                <a:srgbClr val="000000"/>
              </a:buClr>
              <a:buFont typeface="Arial"/>
              <a:buChar char="•"/>
              <a:tabLst>
                <a:tab pos="0" algn="l"/>
              </a:tabLst>
            </a:pPr>
            <a:r>
              <a:rPr lang="en-US" sz="1200" b="0" strike="noStrike" spc="-1">
                <a:latin typeface="Arial"/>
              </a:rPr>
              <a:t>Integration created by Matthias Bernt, UFZ Leipzig</a:t>
            </a:r>
          </a:p>
          <a:p>
            <a:pPr>
              <a:lnSpc>
                <a:spcPct val="100000"/>
              </a:lnSpc>
              <a:buNone/>
              <a:tabLst>
                <a:tab pos="0" algn="l"/>
              </a:tabLst>
            </a:pPr>
            <a:r>
              <a:rPr lang="en-US" sz="1200" b="0" strike="noStrike" spc="-1">
                <a:latin typeface="Arial"/>
              </a:rPr>
              <a:t>Stable workflows that only use tools of an OpenMS release (current 2.6.0)</a:t>
            </a:r>
          </a:p>
          <a:p>
            <a:pPr marL="457200" indent="-343080">
              <a:lnSpc>
                <a:spcPct val="100000"/>
              </a:lnSpc>
              <a:buClr>
                <a:srgbClr val="000000"/>
              </a:buClr>
              <a:buFont typeface="Arial"/>
              <a:buChar char="•"/>
              <a:tabLst>
                <a:tab pos="0" algn="l"/>
              </a:tabLst>
            </a:pPr>
            <a:r>
              <a:rPr lang="en-US" sz="1200" b="0" strike="noStrike" spc="-1">
                <a:latin typeface="Arial"/>
              </a:rPr>
              <a:t>Promoting tools without having users install OpenMS </a:t>
            </a:r>
            <a:br>
              <a:rPr sz="1200"/>
            </a:br>
            <a:r>
              <a:rPr lang="en-US" sz="1200" b="0" strike="noStrike" spc="-1">
                <a:latin typeface="Arial"/>
              </a:rPr>
              <a:t>Why not try out our Protein-Protein cross-linking tool?</a:t>
            </a:r>
          </a:p>
          <a:p>
            <a:pPr>
              <a:lnSpc>
                <a:spcPct val="100000"/>
              </a:lnSpc>
              <a:buNone/>
              <a:tabLst>
                <a:tab pos="0" algn="l"/>
              </a:tabLst>
            </a:pPr>
            <a:r>
              <a:rPr lang="en-US" sz="1200" b="0" strike="noStrike" spc="-1">
                <a:latin typeface="Arial"/>
              </a:rPr>
              <a:t>Getting compute infrastructure for free at https://usegalaxy.eu/</a:t>
            </a:r>
          </a:p>
          <a:p>
            <a:pPr>
              <a:lnSpc>
                <a:spcPct val="100000"/>
              </a:lnSpc>
              <a:spcBef>
                <a:spcPts val="360"/>
              </a:spcBef>
              <a:buNone/>
              <a:tabLst>
                <a:tab pos="0" algn="l"/>
              </a:tabLst>
            </a:pPr>
            <a:endParaRPr lang="en-US" sz="1200" b="0" strike="noStrike" spc="-1">
              <a:latin typeface="Arial"/>
            </a:endParaRPr>
          </a:p>
        </p:txBody>
      </p:sp>
      <p:sp>
        <p:nvSpPr>
          <p:cNvPr id="286" name="PlaceHolder 3"/>
          <p:cNvSpPr>
            <a:spLocks noGrp="1"/>
          </p:cNvSpPr>
          <p:nvPr>
            <p:ph type="sldNum" idx="19"/>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7ECCC3C2-1329-43DC-9571-E5FC013B326B}"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685800" y="1143000"/>
            <a:ext cx="5486400" cy="308610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89"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666437D3-3715-4C81-B97F-6DBB4D992E8F}" type="slidenum">
              <a:rPr lang="en-DK"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685800" y="1143000"/>
            <a:ext cx="5486400" cy="308610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2"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C6202D37-6E93-47A6-BB10-B64C053F0D1F}" type="slidenum">
              <a:rPr lang="en-DK"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5800" y="1143000"/>
            <a:ext cx="5486400" cy="308610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DK" sz="2000" b="0" strike="noStrike" spc="-1">
                <a:latin typeface="Arial"/>
              </a:rPr>
              <a:t>1250 raw data</a:t>
            </a:r>
            <a:endParaRPr lang="en-US" sz="2000" b="0" strike="noStrike" spc="-1">
              <a:latin typeface="Arial"/>
            </a:endParaRPr>
          </a:p>
          <a:p>
            <a:pPr>
              <a:lnSpc>
                <a:spcPct val="100000"/>
              </a:lnSpc>
              <a:buNone/>
              <a:tabLst>
                <a:tab pos="0" algn="l"/>
              </a:tabLst>
            </a:pPr>
            <a:endParaRPr lang="en-US" sz="2000" b="0" strike="noStrike" spc="-1">
              <a:latin typeface="Arial"/>
            </a:endParaRPr>
          </a:p>
        </p:txBody>
      </p:sp>
      <p:sp>
        <p:nvSpPr>
          <p:cNvPr id="295"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D2314DDB-B39D-40B9-AA2E-5E0267999F43}" type="slidenum">
              <a:rPr lang="en-DK"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noRot="1" noChangeAspect="1"/>
          </p:cNvSpPr>
          <p:nvPr>
            <p:ph type="sldImg"/>
          </p:nvPr>
        </p:nvSpPr>
        <p:spPr>
          <a:xfrm>
            <a:off x="685800" y="1143000"/>
            <a:ext cx="5486400" cy="308610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a:lnSpc>
                <a:spcPct val="100000"/>
              </a:lnSpc>
              <a:buClr>
                <a:srgbClr val="000000"/>
              </a:buClr>
              <a:buFont typeface="StarSymbol"/>
              <a:buAutoNum type="arabicPeriod"/>
            </a:pPr>
            <a:r>
              <a:rPr lang="en-DK" sz="2000" b="0" strike="noStrike" spc="-1">
                <a:latin typeface="Arial"/>
              </a:rPr>
              <a:t>PREPROCESSING step: a series of</a:t>
            </a:r>
            <a:r>
              <a:rPr lang="da-DK" sz="2000" b="0" strike="noStrike" spc="-1">
                <a:latin typeface="Arial"/>
              </a:rPr>
              <a:t> algorithms that convert your raw data to a table of metabolic features</a:t>
            </a:r>
            <a:endParaRPr lang="en-US" sz="2000" b="0" strike="noStrike" spc="-1">
              <a:latin typeface="Arial"/>
            </a:endParaRPr>
          </a:p>
          <a:p>
            <a:pPr marL="228600" indent="-228600">
              <a:lnSpc>
                <a:spcPct val="100000"/>
              </a:lnSpc>
              <a:buClr>
                <a:srgbClr val="000000"/>
              </a:buClr>
              <a:buFont typeface="StarSymbol"/>
              <a:buAutoNum type="arabicPeriod"/>
            </a:pPr>
            <a:r>
              <a:rPr lang="en-DK" sz="2000" b="0" strike="noStrike" spc="-1">
                <a:latin typeface="Arial"/>
              </a:rPr>
              <a:t>SIRIUS+CSI:FingerID: formula and structural predictions. </a:t>
            </a:r>
            <a:endParaRPr lang="en-US" sz="2000" b="0" strike="noStrike" spc="-1">
              <a:latin typeface="Arial"/>
            </a:endParaRPr>
          </a:p>
          <a:p>
            <a:pPr marL="228600" indent="-228600">
              <a:lnSpc>
                <a:spcPct val="100000"/>
              </a:lnSpc>
              <a:buClr>
                <a:srgbClr val="000000"/>
              </a:buClr>
              <a:buFont typeface="StarSymbol"/>
              <a:buAutoNum type="arabicPeriod"/>
            </a:pPr>
            <a:r>
              <a:rPr lang="en-GB" sz="1200" b="0" strike="noStrike" spc="-1">
                <a:solidFill>
                  <a:srgbClr val="000000"/>
                </a:solidFill>
                <a:latin typeface="+mn-lt"/>
                <a:ea typeface="+mn-ea"/>
              </a:rPr>
              <a:t>GNPS FBMN and library matching</a:t>
            </a:r>
            <a:endParaRPr lang="en-US" sz="1200" b="0" strike="noStrike" spc="-1">
              <a:latin typeface="Arial"/>
            </a:endParaRPr>
          </a:p>
          <a:p>
            <a:pPr marL="228600" indent="-228600">
              <a:lnSpc>
                <a:spcPct val="100000"/>
              </a:lnSpc>
              <a:buClr>
                <a:srgbClr val="000000"/>
              </a:buClr>
              <a:buFont typeface="StarSymbol"/>
              <a:buAutoNum type="arabicPeriod"/>
            </a:pPr>
            <a:r>
              <a:rPr lang="en-GB" sz="1200" b="0" strike="noStrike" spc="-1">
                <a:solidFill>
                  <a:srgbClr val="000000"/>
                </a:solidFill>
                <a:latin typeface="+mn-lt"/>
                <a:ea typeface="+mn-ea"/>
              </a:rPr>
              <a:t>Re-quantification &amp;data exploration</a:t>
            </a: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a:p>
            <a:pPr>
              <a:lnSpc>
                <a:spcPct val="100000"/>
              </a:lnSpc>
              <a:buNone/>
            </a:pPr>
            <a:endParaRPr lang="en-US" sz="1200" b="0" strike="noStrike" spc="-1">
              <a:latin typeface="Arial"/>
            </a:endParaRPr>
          </a:p>
        </p:txBody>
      </p:sp>
      <p:sp>
        <p:nvSpPr>
          <p:cNvPr id="298"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14308F6C-6379-4A91-B2F8-82A7B30DA0E8}" type="slidenum">
              <a:rPr lang="en-DK"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noRot="1" noChangeAspect="1"/>
          </p:cNvSpPr>
          <p:nvPr>
            <p:ph type="sldImg"/>
          </p:nvPr>
        </p:nvSpPr>
        <p:spPr>
          <a:xfrm>
            <a:off x="685800" y="1143000"/>
            <a:ext cx="5486040" cy="3085920"/>
          </a:xfrm>
          <a:prstGeom prst="rect">
            <a:avLst/>
          </a:prstGeom>
          <a:ln w="0">
            <a:noFill/>
          </a:ln>
        </p:spPr>
      </p:sp>
      <p:sp>
        <p:nvSpPr>
          <p:cNvPr id="30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01"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37C21E9-51A8-4A05-8ECE-2792173AA362}"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0D538E98-522B-4C6D-AE77-C48A8FC7602A}"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5"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C6AFD23-EAF3-4D29-8D6E-D42317FA611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8"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9"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0"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543C4D55-D782-4EB6-9F2B-023D954794F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3"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4"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5"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6"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7"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C64F6F2D-6454-4445-AB72-3F7BB5444F3B}"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8214030F-5930-406B-AA90-52F09A40BC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F1FC3EC-BF4F-4F79-9004-B922B4755FD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3"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99D027B6-496A-44C1-863F-5312D5ECB18D}"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E612816-AFBF-4BD5-991E-E78A2FC99344}"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1CBFE5E-6ED0-4A4A-9C11-38EA2899339C}"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C580FF3-F6B4-43EB-BD2A-65C97C7E359B}"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9DA92A5-F5E8-4959-8AE3-355B4BF5B945}"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FE92F52-4C4B-47EC-BD4D-C8159E7B2F3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4"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5"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6"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6926E59-E11A-49BF-8E6F-7283A641386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8"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9"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0"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72D78FF6-A63C-4DFC-9EC8-B8A0E4CD44A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3"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5BAF738-0089-4CD5-BEF0-A66567D01DDC}"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6"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8"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793E32C-1317-49A1-99F3-A8EB507C29F8}"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1"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2"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3"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4"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5"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4A1123B5-BC6C-4CFB-B6CF-2BB39710FE26}"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6"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0"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68A3185-F345-49C6-95FB-21A74E24EC1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0"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1"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3"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4"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5"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8"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3"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6"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7"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8"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9"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40"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8"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E2EAF37-EC5B-4022-991E-1F1F46F01D8E}"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07880F6-3F0A-4FE5-A012-CD4E35C0C9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CA99509-405F-4C33-83EB-8FA7A6BB77A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3"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4"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881A8AF-F4A6-4F4C-8E63-E8392E49701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7"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8"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57468FD-4985-4E34-9925-AEC2F975343F}"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2"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AE44B93-8BA6-498D-B636-D92DEF2783E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13"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2"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3"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4"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6"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F16B9D42-DFBD-4940-8B33-02521AB53EBA}" type="slidenum">
              <a:rPr lang="en-GB" sz="1200" b="1" strike="noStrike" spc="-1">
                <a:solidFill>
                  <a:srgbClr val="FFFFFF"/>
                </a:solidFill>
                <a:latin typeface="Arial"/>
                <a:ea typeface="Arial"/>
              </a:rPr>
              <a:t>‹#›</a:t>
            </a:fld>
            <a:endParaRPr lang="en-US" sz="1200" b="0" strike="noStrike" spc="-1">
              <a:latin typeface="Arial"/>
            </a:endParaRPr>
          </a:p>
        </p:txBody>
      </p:sp>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numCol="1" spcCol="0" anchor="b">
            <a:noAutofit/>
          </a:bodyPr>
          <a:lstStyle/>
          <a:p>
            <a:pPr algn="ctr">
              <a:lnSpc>
                <a:spcPct val="100000"/>
              </a:lnSpc>
              <a:buNone/>
            </a:pPr>
            <a:r>
              <a:rPr lang="en-GB" sz="6000" b="1" strike="noStrike" spc="-1">
                <a:solidFill>
                  <a:srgbClr val="000000"/>
                </a:solidFill>
                <a:latin typeface="Arial"/>
                <a:ea typeface="Arial"/>
              </a:rPr>
              <a:t>Click to edit Master title style</a:t>
            </a:r>
            <a:endParaRPr lang="en-US" sz="6000" b="0" strike="noStrike" spc="-1">
              <a:solidFill>
                <a:srgbClr val="000000"/>
              </a:solidFill>
              <a:latin typeface="Arial"/>
            </a:endParaRPr>
          </a:p>
        </p:txBody>
      </p:sp>
      <p:sp>
        <p:nvSpPr>
          <p:cNvPr id="8" name="PlaceHolder 2"/>
          <p:cNvSpPr>
            <a:spLocks noGrp="1"/>
          </p:cNvSpPr>
          <p:nvPr>
            <p:ph type="dt" idx="1"/>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 </a:t>
            </a:r>
            <a:endParaRPr lang="en-US" sz="1800" b="0" strike="noStrike" spc="-1">
              <a:latin typeface="Times New Roman"/>
            </a:endParaRPr>
          </a:p>
        </p:txBody>
      </p:sp>
      <p:sp>
        <p:nvSpPr>
          <p:cNvPr id="9" name="PlaceHolder 3"/>
          <p:cNvSpPr>
            <a:spLocks noGrp="1"/>
          </p:cNvSpPr>
          <p:nvPr>
            <p:ph type="ftr" idx="2"/>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10" name="PlaceHolder 4"/>
          <p:cNvSpPr>
            <a:spLocks noGrp="1"/>
          </p:cNvSpPr>
          <p:nvPr>
            <p:ph type="sldNum" idx="3"/>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5B0F8B5-B86D-403C-9EF4-E30D95FA59DD}" type="slidenum">
              <a:rPr lang="en-US" sz="1800" b="0" strike="noStrike" spc="-1">
                <a:solidFill>
                  <a:srgbClr val="000000"/>
                </a:solidFill>
                <a:latin typeface="Arial"/>
                <a:ea typeface="Arial"/>
              </a:rPr>
              <a:t>‹#›</a:t>
            </a:fld>
            <a:endParaRPr lang="en-US" sz="1800" b="0" strike="noStrike" spc="-1">
              <a:latin typeface="Times New Roman"/>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49"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50"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51"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52"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3"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54"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107AC942-C83D-45F8-A262-5E3A33BEA515}" type="slidenum">
              <a:rPr lang="en-GB" sz="1200" b="1" strike="noStrike" spc="-1">
                <a:solidFill>
                  <a:srgbClr val="FFFFFF"/>
                </a:solidFill>
                <a:latin typeface="Arial"/>
                <a:ea typeface="Arial"/>
              </a:rPr>
              <a:t>‹#›</a:t>
            </a:fld>
            <a:endParaRPr lang="en-US" sz="1200" b="0" strike="noStrike" spc="-1">
              <a:latin typeface="Arial"/>
            </a:endParaRPr>
          </a:p>
        </p:txBody>
      </p:sp>
      <p:sp>
        <p:nvSpPr>
          <p:cNvPr id="55"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GB" sz="3000" b="1" strike="noStrike" spc="-1">
                <a:solidFill>
                  <a:srgbClr val="000000"/>
                </a:solidFill>
                <a:latin typeface="Arial"/>
                <a:ea typeface="Arial"/>
              </a:rPr>
              <a:t>Click to edit Master title style</a:t>
            </a:r>
            <a:endParaRPr lang="en-US" sz="3000" b="0" strike="noStrike" spc="-1">
              <a:solidFill>
                <a:srgbClr val="000000"/>
              </a:solidFill>
              <a:latin typeface="Arial"/>
            </a:endParaRPr>
          </a:p>
        </p:txBody>
      </p:sp>
      <p:sp>
        <p:nvSpPr>
          <p:cNvPr id="56" name="PlaceHolder 2"/>
          <p:cNvSpPr>
            <a:spLocks noGrp="1"/>
          </p:cNvSpPr>
          <p:nvPr>
            <p:ph type="body"/>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to edit Master text styles</a:t>
            </a:r>
            <a:endParaRPr lang="en-US" sz="1800" b="0" strike="noStrike" spc="-1">
              <a:solidFill>
                <a:srgbClr val="000000"/>
              </a:solidFill>
              <a:latin typeface="Arial"/>
            </a:endParaRPr>
          </a:p>
          <a:p>
            <a:pPr marL="414000" lvl="1" indent="-198000">
              <a:lnSpc>
                <a:spcPct val="100000"/>
              </a:lnSpc>
              <a:buClr>
                <a:srgbClr val="000000"/>
              </a:buClr>
              <a:buFont typeface="Symbol" charset="2"/>
              <a:buChar char=""/>
            </a:pPr>
            <a:r>
              <a:rPr lang="en-GB" sz="1800" b="0" strike="noStrike" spc="-1">
                <a:solidFill>
                  <a:srgbClr val="000000"/>
                </a:solidFill>
                <a:latin typeface="Arial"/>
                <a:ea typeface="Arial"/>
              </a:rPr>
              <a:t>Second level</a:t>
            </a:r>
            <a:endParaRPr lang="en-US" sz="1800" b="0" strike="noStrike" spc="-1">
              <a:solidFill>
                <a:srgbClr val="000000"/>
              </a:solidFill>
              <a:latin typeface="Arial"/>
            </a:endParaRPr>
          </a:p>
          <a:p>
            <a:pPr marL="615600" lvl="2" indent="-198000">
              <a:lnSpc>
                <a:spcPct val="100000"/>
              </a:lnSpc>
              <a:buClr>
                <a:srgbClr val="000000"/>
              </a:buClr>
              <a:buFont typeface="Symbol" charset="2"/>
              <a:buChar char=""/>
            </a:pPr>
            <a:r>
              <a:rPr lang="en-GB" sz="1800" b="0" strike="noStrike" spc="-1">
                <a:solidFill>
                  <a:srgbClr val="000000"/>
                </a:solidFill>
                <a:latin typeface="Arial"/>
                <a:ea typeface="Arial"/>
              </a:rPr>
              <a:t>Third level</a:t>
            </a:r>
            <a:endParaRPr lang="en-US" sz="1800" b="0" strike="noStrike" spc="-1">
              <a:solidFill>
                <a:srgbClr val="000000"/>
              </a:solidFill>
              <a:latin typeface="Arial"/>
            </a:endParaRPr>
          </a:p>
          <a:p>
            <a:pPr marL="828000" lvl="3" indent="-198000">
              <a:lnSpc>
                <a:spcPct val="100000"/>
              </a:lnSpc>
              <a:buClr>
                <a:srgbClr val="000000"/>
              </a:buClr>
              <a:buFont typeface="Symbol" charset="2"/>
              <a:buChar char=""/>
            </a:pPr>
            <a:r>
              <a:rPr lang="en-GB" sz="1800" b="0" strike="noStrike" spc="-1">
                <a:solidFill>
                  <a:srgbClr val="000000"/>
                </a:solidFill>
                <a:latin typeface="Arial"/>
                <a:ea typeface="Arial"/>
              </a:rPr>
              <a:t>Fourth level</a:t>
            </a:r>
            <a:endParaRPr lang="en-US" sz="1800" b="0" strike="noStrike" spc="-1">
              <a:solidFill>
                <a:srgbClr val="000000"/>
              </a:solidFill>
              <a:latin typeface="Arial"/>
            </a:endParaRPr>
          </a:p>
          <a:p>
            <a:pPr marL="1026000" lvl="4" indent="-198000">
              <a:lnSpc>
                <a:spcPct val="100000"/>
              </a:lnSpc>
              <a:buClr>
                <a:srgbClr val="000000"/>
              </a:buClr>
              <a:buFont typeface="StarSymbol"/>
              <a:buChar char="»"/>
            </a:pPr>
            <a:r>
              <a:rPr lang="en-GB" sz="1800" b="0" strike="noStrike" spc="-1">
                <a:solidFill>
                  <a:srgbClr val="000000"/>
                </a:solidFill>
                <a:latin typeface="Arial"/>
                <a:ea typeface="Arial"/>
              </a:rPr>
              <a:t>Fifth level</a:t>
            </a:r>
            <a:endParaRPr lang="en-US" sz="1800" b="0" strike="noStrike" spc="-1">
              <a:solidFill>
                <a:srgbClr val="000000"/>
              </a:solidFill>
              <a:latin typeface="Arial"/>
            </a:endParaRPr>
          </a:p>
        </p:txBody>
      </p:sp>
      <p:sp>
        <p:nvSpPr>
          <p:cNvPr id="57" name="PlaceHolder 3"/>
          <p:cNvSpPr>
            <a:spLocks noGrp="1"/>
          </p:cNvSpPr>
          <p:nvPr>
            <p:ph type="dt" idx="4"/>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&lt;date/time&gt;</a:t>
            </a:r>
            <a:endParaRPr lang="en-US" sz="1800" b="0" strike="noStrike" spc="-1">
              <a:latin typeface="Times New Roman"/>
            </a:endParaRPr>
          </a:p>
        </p:txBody>
      </p:sp>
      <p:sp>
        <p:nvSpPr>
          <p:cNvPr id="58" name="PlaceHolder 4"/>
          <p:cNvSpPr>
            <a:spLocks noGrp="1"/>
          </p:cNvSpPr>
          <p:nvPr>
            <p:ph type="ftr" idx="5"/>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CF16A26-0CBA-48B3-824A-A590057E31D6}" type="slidenum">
              <a:rPr lang="en-US" sz="1800" b="0" strike="noStrike" spc="-1">
                <a:solidFill>
                  <a:srgbClr val="000000"/>
                </a:solidFill>
                <a:latin typeface="Arial"/>
                <a:ea typeface="Arial"/>
              </a:rPr>
              <a:t>‹#›</a:t>
            </a:fld>
            <a:endParaRPr lang="en-US"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97"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98"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99"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100"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101"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102"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8539741E-192A-4936-B1D3-7D4780669D92}" type="slidenum">
              <a:rPr lang="en-GB" sz="1200" b="1" strike="noStrike" spc="-1">
                <a:solidFill>
                  <a:srgbClr val="FFFFFF"/>
                </a:solidFill>
                <a:latin typeface="Arial"/>
                <a:ea typeface="Arial"/>
              </a:rPr>
              <a:t>‹#›</a:t>
            </a:fld>
            <a:endParaRPr lang="en-US" sz="1200" b="0" strike="noStrike" spc="-1">
              <a:latin typeface="Arial"/>
            </a:endParaRPr>
          </a:p>
        </p:txBody>
      </p:sp>
      <p:sp>
        <p:nvSpPr>
          <p:cNvPr id="103" name="PlaceHolder 1"/>
          <p:cNvSpPr>
            <a:spLocks noGrp="1"/>
          </p:cNvSpPr>
          <p:nvPr>
            <p:ph type="body"/>
          </p:nvPr>
        </p:nvSpPr>
        <p:spPr>
          <a:xfrm>
            <a:off x="963000" y="3505320"/>
            <a:ext cx="10362960" cy="901800"/>
          </a:xfrm>
          <a:prstGeom prst="rect">
            <a:avLst/>
          </a:prstGeom>
          <a:noFill/>
          <a:ln w="0">
            <a:noFill/>
          </a:ln>
        </p:spPr>
        <p:txBody>
          <a:bodyPr numCol="1" spcCol="0" anchor="b">
            <a:noAutofit/>
          </a:bodyPr>
          <a:lstStyle/>
          <a:p>
            <a:pPr marL="432000" indent="-324000">
              <a:spcBef>
                <a:spcPts val="1417"/>
              </a:spcBef>
              <a:buClr>
                <a:srgbClr val="000000"/>
              </a:buClr>
              <a:buSzPct val="45000"/>
              <a:buFont typeface="Wingdings" charset="2"/>
              <a:buChar char=""/>
            </a:pPr>
            <a:r>
              <a:rPr lang="en-US" sz="266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66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66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66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66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66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660" b="0" strike="noStrike" spc="-1">
                <a:solidFill>
                  <a:srgbClr val="000000"/>
                </a:solidFill>
                <a:latin typeface="Arial"/>
              </a:rPr>
              <a:t>Seventh Outline Level</a:t>
            </a:r>
          </a:p>
        </p:txBody>
      </p:sp>
      <p:sp>
        <p:nvSpPr>
          <p:cNvPr id="104" name="PlaceHolder 2"/>
          <p:cNvSpPr>
            <a:spLocks noGrp="1"/>
          </p:cNvSpPr>
          <p:nvPr>
            <p:ph type="title"/>
          </p:nvPr>
        </p:nvSpPr>
        <p:spPr>
          <a:xfrm>
            <a:off x="1015920" y="1600200"/>
            <a:ext cx="10362960" cy="1361520"/>
          </a:xfrm>
          <a:prstGeom prst="rect">
            <a:avLst/>
          </a:prstGeom>
          <a:noFill/>
          <a:ln w="0">
            <a:noFill/>
          </a:ln>
        </p:spPr>
        <p:txBody>
          <a:bodyPr numCol="1" spcCol="0" anchor="t">
            <a:noAutofit/>
          </a:bodyPr>
          <a:lstStyle/>
          <a:p>
            <a:r>
              <a:rPr lang="en-US" sz="533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i.org/10.1038/nmeth.39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nature.com/articles/s41592-020-0933-6" TargetMode="External"/><Relationship Id="rId5" Type="http://schemas.openxmlformats.org/officeDocument/2006/relationships/hyperlink" Target="https://doi.org/10.1038/s41592-019-0344-8" TargetMode="External"/><Relationship Id="rId4" Type="http://schemas.openxmlformats.org/officeDocument/2006/relationships/hyperlink" Target="https://doi.org/10.1038/nmeth.395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hyperlink" Target="https://www.nature.com/articles/s41592-020-0933-6" TargetMode="External"/><Relationship Id="rId3" Type="http://schemas.openxmlformats.org/officeDocument/2006/relationships/hyperlink" Target="https://pyopenms.readthedocs.io/en/latest/index.html" TargetMode="External"/><Relationship Id="rId7" Type="http://schemas.openxmlformats.org/officeDocument/2006/relationships/hyperlink" Target="https://doi.org/10.1038/s41592-019-0344-8"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hyperlink" Target="https://pyopenms.readthedocs.io/en/latest/"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E0E0F5"/>
            </a:gs>
          </a:gsLst>
          <a:lin ang="16200000"/>
        </a:gradFill>
        <a:effectLst/>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558000" y="564840"/>
            <a:ext cx="9562680" cy="2387160"/>
          </a:xfrm>
          <a:prstGeom prst="rect">
            <a:avLst/>
          </a:prstGeom>
          <a:noFill/>
          <a:ln w="0">
            <a:noFill/>
          </a:ln>
        </p:spPr>
        <p:txBody>
          <a:bodyPr lIns="0" tIns="0" rIns="0" bIns="0" numCol="1" spcCol="0" anchor="b">
            <a:normAutofit/>
          </a:bodyPr>
          <a:lstStyle/>
          <a:p>
            <a:pPr>
              <a:lnSpc>
                <a:spcPct val="100000"/>
              </a:lnSpc>
              <a:buNone/>
            </a:pPr>
            <a:r>
              <a:rPr lang="en-GB" sz="4800" b="1" strike="noStrike" spc="-1">
                <a:solidFill>
                  <a:srgbClr val="000000"/>
                </a:solidFill>
                <a:latin typeface="Arial"/>
                <a:ea typeface="Arial"/>
              </a:rPr>
              <a:t>py</a:t>
            </a:r>
            <a:r>
              <a:rPr lang="da-DK" sz="4800" b="1" strike="noStrike" spc="-1">
                <a:solidFill>
                  <a:srgbClr val="000000"/>
                </a:solidFill>
                <a:latin typeface="Arial"/>
                <a:ea typeface="Arial"/>
              </a:rPr>
              <a:t>               for metabolomics</a:t>
            </a:r>
            <a:endParaRPr lang="en-US" sz="4800" b="0" strike="noStrike" spc="-1">
              <a:solidFill>
                <a:srgbClr val="000000"/>
              </a:solidFill>
              <a:latin typeface="Arial"/>
            </a:endParaRPr>
          </a:p>
        </p:txBody>
      </p:sp>
      <p:sp>
        <p:nvSpPr>
          <p:cNvPr id="148" name="PlaceHolder 2"/>
          <p:cNvSpPr>
            <a:spLocks noGrp="1"/>
          </p:cNvSpPr>
          <p:nvPr>
            <p:ph type="subTitle"/>
          </p:nvPr>
        </p:nvSpPr>
        <p:spPr>
          <a:xfrm>
            <a:off x="558000" y="3438360"/>
            <a:ext cx="9188640" cy="730440"/>
          </a:xfrm>
          <a:prstGeom prst="rect">
            <a:avLst/>
          </a:prstGeom>
          <a:noFill/>
          <a:ln w="0">
            <a:noFill/>
          </a:ln>
        </p:spPr>
        <p:txBody>
          <a:bodyPr lIns="0" tIns="0" rIns="0" bIns="0" numCol="1" spcCol="0" anchor="ctr">
            <a:normAutofit/>
          </a:bodyPr>
          <a:lstStyle/>
          <a:p>
            <a:pPr>
              <a:lnSpc>
                <a:spcPct val="100000"/>
              </a:lnSpc>
              <a:buNone/>
              <a:tabLst>
                <a:tab pos="0" algn="l"/>
              </a:tabLst>
            </a:pPr>
            <a:r>
              <a:rPr lang="en-GB" sz="1800" b="1" strike="noStrike" spc="-1">
                <a:solidFill>
                  <a:srgbClr val="000000"/>
                </a:solidFill>
                <a:latin typeface="Arial"/>
                <a:ea typeface="Arial"/>
              </a:rPr>
              <a:t>Eftychia Eva Kontou, Axel Walter</a:t>
            </a:r>
            <a:endParaRPr lang="en-US" sz="1800" b="0" strike="noStrike" spc="-1">
              <a:latin typeface="Arial"/>
            </a:endParaRPr>
          </a:p>
        </p:txBody>
      </p:sp>
      <p:pic>
        <p:nvPicPr>
          <p:cNvPr id="149" name="Picture 2"/>
          <p:cNvPicPr/>
          <p:nvPr/>
        </p:nvPicPr>
        <p:blipFill>
          <a:blip r:embed="rId2"/>
          <a:stretch/>
        </p:blipFill>
        <p:spPr>
          <a:xfrm>
            <a:off x="10617120" y="5679000"/>
            <a:ext cx="1453680" cy="1048680"/>
          </a:xfrm>
          <a:prstGeom prst="rect">
            <a:avLst/>
          </a:prstGeom>
          <a:ln w="0">
            <a:noFill/>
          </a:ln>
        </p:spPr>
      </p:pic>
      <p:pic>
        <p:nvPicPr>
          <p:cNvPr id="150" name="Picture 2"/>
          <p:cNvPicPr/>
          <p:nvPr/>
        </p:nvPicPr>
        <p:blipFill>
          <a:blip r:embed="rId3"/>
          <a:srcRect b="22557"/>
          <a:stretch/>
        </p:blipFill>
        <p:spPr>
          <a:xfrm>
            <a:off x="7464240" y="5695560"/>
            <a:ext cx="2438280" cy="1048680"/>
          </a:xfrm>
          <a:prstGeom prst="rect">
            <a:avLst/>
          </a:prstGeom>
          <a:ln w="0">
            <a:noFill/>
          </a:ln>
        </p:spPr>
      </p:pic>
      <p:sp>
        <p:nvSpPr>
          <p:cNvPr id="151" name="TextBox 10"/>
          <p:cNvSpPr/>
          <p:nvPr/>
        </p:nvSpPr>
        <p:spPr>
          <a:xfrm>
            <a:off x="111600" y="6220080"/>
            <a:ext cx="6127920" cy="54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spcBef>
                <a:spcPts val="431"/>
              </a:spcBef>
              <a:buNone/>
            </a:pPr>
            <a:r>
              <a:rPr lang="en-GB" sz="8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 </a:t>
            </a:r>
            <a:endParaRPr lang="en-US" sz="800" b="0" strike="noStrike" spc="-1">
              <a:latin typeface="Arial"/>
            </a:endParaRPr>
          </a:p>
          <a:p>
            <a:pPr>
              <a:lnSpc>
                <a:spcPct val="100000"/>
              </a:lnSpc>
              <a:spcBef>
                <a:spcPts val="431"/>
              </a:spcBef>
              <a:buNone/>
            </a:pPr>
            <a:r>
              <a:rPr lang="en-GB" sz="800" b="0" strike="noStrike" spc="-1">
                <a:solidFill>
                  <a:srgbClr val="000000"/>
                </a:solidFill>
                <a:latin typeface="Arial"/>
                <a:ea typeface="Arial"/>
              </a:rPr>
              <a:t>Schilling, O., Choudhary, J.S., Malmström, L., Aebersold, R., Reinert, K., Kohlbacher, O. </a:t>
            </a:r>
            <a:r>
              <a:rPr lang="en-GB" sz="800" b="0" i="1" strike="noStrike" spc="-1">
                <a:solidFill>
                  <a:srgbClr val="000000"/>
                </a:solidFill>
                <a:latin typeface="Arial"/>
                <a:ea typeface="Arial"/>
              </a:rPr>
              <a:t>OpenMS: A flexible open-source software platform for mass spectrometry data analysis.</a:t>
            </a:r>
            <a:r>
              <a:rPr lang="en-GB" sz="800" b="0" strike="noStrike" spc="-1">
                <a:solidFill>
                  <a:srgbClr val="000000"/>
                </a:solidFill>
                <a:latin typeface="Arial"/>
                <a:ea typeface="Arial"/>
              </a:rPr>
              <a:t> Nature Methods, vol. 13, 2016. </a:t>
            </a:r>
            <a:r>
              <a:rPr lang="en-GB" sz="800" b="0" u="sng" strike="noStrike" spc="-1">
                <a:solidFill>
                  <a:srgbClr val="2F3EEA"/>
                </a:solidFill>
                <a:uFillTx/>
                <a:latin typeface="Arial"/>
                <a:ea typeface="Arial"/>
                <a:hlinkClick r:id="rId4"/>
              </a:rPr>
              <a:t>doi:10.1038/nmeth.3959</a:t>
            </a:r>
            <a:endParaRPr lang="en-US" sz="800" b="0" strike="noStrike" spc="-1">
              <a:latin typeface="Arial"/>
            </a:endParaRPr>
          </a:p>
        </p:txBody>
      </p:sp>
      <p:pic>
        <p:nvPicPr>
          <p:cNvPr id="152" name="Picture 2" descr="OpenMS · GitHub"/>
          <p:cNvPicPr/>
          <p:nvPr/>
        </p:nvPicPr>
        <p:blipFill>
          <a:blip r:embed="rId5"/>
          <a:stretch/>
        </p:blipFill>
        <p:spPr>
          <a:xfrm>
            <a:off x="1199520" y="1268640"/>
            <a:ext cx="2376000" cy="2195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 name="PlaceHolder 1"/>
          <p:cNvSpPr>
            <a:spLocks noGrp="1"/>
          </p:cNvSpPr>
          <p:nvPr>
            <p:ph/>
          </p:nvPr>
        </p:nvSpPr>
        <p:spPr>
          <a:xfrm>
            <a:off x="6188760" y="111816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400" b="1" strike="noStrike" spc="-1" dirty="0" err="1">
                <a:solidFill>
                  <a:srgbClr val="000000"/>
                </a:solidFill>
                <a:latin typeface="Arial"/>
                <a:ea typeface="Arial"/>
              </a:rPr>
              <a:t>pyOpenMS</a:t>
            </a:r>
            <a:r>
              <a:rPr lang="en-US" sz="3400" b="1" strike="noStrike" spc="-1" dirty="0">
                <a:solidFill>
                  <a:srgbClr val="000000"/>
                </a:solidFill>
                <a:latin typeface="Arial"/>
                <a:ea typeface="Arial"/>
              </a:rPr>
              <a:t>:</a:t>
            </a:r>
            <a:endParaRPr lang="en-US" sz="3400" b="0" strike="noStrike" spc="-1" dirty="0">
              <a:solidFill>
                <a:srgbClr val="000000"/>
              </a:solidFill>
              <a:latin typeface="Arial"/>
            </a:endParaRPr>
          </a:p>
          <a:p>
            <a:pPr>
              <a:lnSpc>
                <a:spcPct val="100000"/>
              </a:lnSpc>
              <a:buNone/>
              <a:tabLst>
                <a:tab pos="0" algn="l"/>
              </a:tabLst>
            </a:pP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Wraps OpenMS</a:t>
            </a: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Interactive scripting </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Easy to learn</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Dependencies easy to install</a:t>
            </a:r>
            <a:endParaRPr lang="en-US" sz="2800" b="0" strike="noStrike" spc="-1" dirty="0">
              <a:solidFill>
                <a:srgbClr val="00B050"/>
              </a:solidFill>
              <a:latin typeface="Arial"/>
            </a:endParaRPr>
          </a:p>
        </p:txBody>
      </p:sp>
      <p:sp>
        <p:nvSpPr>
          <p:cNvPr id="198"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Scripting with OpenMS: pyOpenMS</a:t>
            </a:r>
            <a:endParaRPr lang="en-US" sz="3000" b="0" strike="noStrike" spc="-1">
              <a:solidFill>
                <a:srgbClr val="000000"/>
              </a:solidFill>
              <a:latin typeface="Arial"/>
            </a:endParaRPr>
          </a:p>
        </p:txBody>
      </p:sp>
      <p:sp>
        <p:nvSpPr>
          <p:cNvPr id="199" name="PlaceHolder 3"/>
          <p:cNvSpPr>
            <a:spLocks noGrp="1"/>
          </p:cNvSpPr>
          <p:nvPr>
            <p:ph/>
          </p:nvPr>
        </p:nvSpPr>
        <p:spPr>
          <a:xfrm>
            <a:off x="203040" y="99072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740" b="1" i="1" strike="noStrike" spc="-1" dirty="0">
                <a:solidFill>
                  <a:srgbClr val="000000"/>
                </a:solidFill>
                <a:latin typeface="Arial"/>
                <a:ea typeface="Arial"/>
              </a:rPr>
              <a:t>OpenMS: </a:t>
            </a:r>
            <a:endParaRPr lang="en-US" sz="3740" b="0" strike="noStrike" spc="-1" dirty="0">
              <a:solidFill>
                <a:srgbClr val="000000"/>
              </a:solidFill>
              <a:latin typeface="Arial"/>
            </a:endParaRPr>
          </a:p>
          <a:p>
            <a:pPr marL="84600">
              <a:lnSpc>
                <a:spcPct val="100000"/>
              </a:lnSpc>
              <a:buNone/>
              <a:tabLst>
                <a:tab pos="0" algn="l"/>
              </a:tabLst>
            </a:pP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Compiled language (fast!)</a:t>
            </a:r>
            <a:endParaRPr lang="en-US" sz="2800" b="0" strike="noStrike" spc="-1" dirty="0">
              <a:solidFill>
                <a:srgbClr val="00B05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Nontrivial to learn </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Verbose syntax</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Memory management</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Dependencies</a:t>
            </a:r>
            <a:br>
              <a:rPr sz="2800" dirty="0"/>
            </a:br>
            <a:r>
              <a:rPr lang="en-US" sz="2400" b="0" strike="noStrike" spc="-1" dirty="0">
                <a:solidFill>
                  <a:srgbClr val="000000"/>
                </a:solidFill>
                <a:latin typeface="Arial"/>
                <a:ea typeface="Arial"/>
              </a:rPr>
              <a:t>(challenging for developers, easy for users)</a:t>
            </a:r>
            <a:endParaRPr lang="en-US" sz="24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p:txBody>
      </p:sp>
      <p:pic>
        <p:nvPicPr>
          <p:cNvPr id="200" name="Google Shape;154;p22"/>
          <p:cNvPicPr/>
          <p:nvPr/>
        </p:nvPicPr>
        <p:blipFill>
          <a:blip r:embed="rId3"/>
          <a:stretch/>
        </p:blipFill>
        <p:spPr>
          <a:xfrm>
            <a:off x="8501760" y="1216800"/>
            <a:ext cx="1790280" cy="528480"/>
          </a:xfrm>
          <a:prstGeom prst="rect">
            <a:avLst/>
          </a:prstGeom>
          <a:ln w="0">
            <a:noFill/>
          </a:ln>
        </p:spPr>
      </p:pic>
      <p:pic>
        <p:nvPicPr>
          <p:cNvPr id="201" name="Google Shape;155;p22"/>
          <p:cNvPicPr/>
          <p:nvPr/>
        </p:nvPicPr>
        <p:blipFill>
          <a:blip r:embed="rId4"/>
          <a:stretch/>
        </p:blipFill>
        <p:spPr>
          <a:xfrm>
            <a:off x="2275200" y="990720"/>
            <a:ext cx="609480" cy="685800"/>
          </a:xfrm>
          <a:prstGeom prst="rect">
            <a:avLst/>
          </a:prstGeom>
          <a:ln w="0">
            <a:noFill/>
          </a:ln>
        </p:spPr>
      </p:pic>
      <p:pic>
        <p:nvPicPr>
          <p:cNvPr id="202" name="Google Shape;281;p38"/>
          <p:cNvPicPr/>
          <p:nvPr/>
        </p:nvPicPr>
        <p:blipFill>
          <a:blip r:embed="rId5"/>
          <a:stretch/>
        </p:blipFill>
        <p:spPr>
          <a:xfrm>
            <a:off x="6386040" y="5388120"/>
            <a:ext cx="1633680" cy="1225080"/>
          </a:xfrm>
          <a:prstGeom prst="rect">
            <a:avLst/>
          </a:prstGeom>
          <a:ln w="0">
            <a:noFill/>
          </a:ln>
        </p:spPr>
      </p:pic>
      <p:pic>
        <p:nvPicPr>
          <p:cNvPr id="203" name="Google Shape;282;p38"/>
          <p:cNvPicPr/>
          <p:nvPr/>
        </p:nvPicPr>
        <p:blipFill>
          <a:blip r:embed="rId6"/>
          <a:stretch/>
        </p:blipFill>
        <p:spPr>
          <a:xfrm>
            <a:off x="8110800" y="5600880"/>
            <a:ext cx="1599840" cy="799920"/>
          </a:xfrm>
          <a:prstGeom prst="rect">
            <a:avLst/>
          </a:prstGeom>
          <a:ln w="0">
            <a:noFill/>
          </a:ln>
        </p:spPr>
      </p:pic>
      <p:pic>
        <p:nvPicPr>
          <p:cNvPr id="204" name="Google Shape;280;p38"/>
          <p:cNvPicPr/>
          <p:nvPr/>
        </p:nvPicPr>
        <p:blipFill>
          <a:blip r:embed="rId7"/>
          <a:stretch/>
        </p:blipFill>
        <p:spPr>
          <a:xfrm>
            <a:off x="9801360" y="5555520"/>
            <a:ext cx="1928520" cy="1087200"/>
          </a:xfrm>
          <a:prstGeom prst="rect">
            <a:avLst/>
          </a:prstGeom>
          <a:ln w="0">
            <a:noFill/>
          </a:ln>
        </p:spPr>
      </p:pic>
      <p:sp>
        <p:nvSpPr>
          <p:cNvPr id="205" name="TextBox 9"/>
          <p:cNvSpPr/>
          <p:nvPr/>
        </p:nvSpPr>
        <p:spPr>
          <a:xfrm>
            <a:off x="3240" y="6516000"/>
            <a:ext cx="434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10</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Brief intermission..</a:t>
            </a:r>
            <a:endParaRPr lang="en-US" sz="3000" b="0" strike="noStrike" spc="-1">
              <a:solidFill>
                <a:srgbClr val="000000"/>
              </a:solidFill>
              <a:latin typeface="Arial"/>
            </a:endParaRPr>
          </a:p>
        </p:txBody>
      </p:sp>
      <p:sp>
        <p:nvSpPr>
          <p:cNvPr id="207"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dirty="0">
                <a:solidFill>
                  <a:srgbClr val="2F3EEA"/>
                </a:solidFill>
                <a:uFillTx/>
                <a:latin typeface="Arial"/>
                <a:ea typeface="Arial"/>
                <a:hlinkClick r:id="rId3"/>
              </a:rPr>
              <a:t>https://github.com/axelwalter/pyopenms-workshop</a:t>
            </a:r>
            <a:endParaRPr lang="en-US" sz="1800" b="0" strike="noStrike" spc="-1" dirty="0">
              <a:solidFill>
                <a:srgbClr val="000000"/>
              </a:solidFill>
              <a:latin typeface="Arial"/>
            </a:endParaRPr>
          </a:p>
          <a:p>
            <a:pPr>
              <a:lnSpc>
                <a:spcPct val="100000"/>
              </a:lnSpc>
              <a:buNone/>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pPr>
            <a:r>
              <a:rPr lang="en-GB" sz="1800" b="0" strike="noStrike" spc="-1" dirty="0">
                <a:solidFill>
                  <a:srgbClr val="000000"/>
                </a:solidFill>
                <a:latin typeface="Arial"/>
                <a:ea typeface="Arial"/>
              </a:rPr>
              <a:t>Click on the </a:t>
            </a:r>
            <a:endParaRPr lang="en-US" sz="1800" b="0" strike="noStrike" spc="-1" dirty="0">
              <a:solidFill>
                <a:srgbClr val="000000"/>
              </a:solidFill>
              <a:latin typeface="Arial"/>
            </a:endParaRPr>
          </a:p>
        </p:txBody>
      </p:sp>
      <p:pic>
        <p:nvPicPr>
          <p:cNvPr id="209"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983520" y="391320"/>
            <a:ext cx="10008720" cy="437400"/>
          </a:xfrm>
          <a:prstGeom prst="rect">
            <a:avLst/>
          </a:prstGeom>
          <a:noFill/>
          <a:ln w="0">
            <a:noFill/>
          </a:ln>
        </p:spPr>
        <p:txBody>
          <a:bodyPr lIns="0" tIns="0" rIns="0" bIns="0" numCol="1" spcCol="0" anchor="b">
            <a:noAutofit/>
          </a:bodyPr>
          <a:lstStyle/>
          <a:p>
            <a:pPr algn="r">
              <a:lnSpc>
                <a:spcPct val="100000"/>
              </a:lnSpc>
              <a:buNone/>
            </a:pPr>
            <a:r>
              <a:rPr lang="en-DK" sz="3000" b="1" strike="noStrike" spc="-1">
                <a:solidFill>
                  <a:srgbClr val="000000"/>
                </a:solidFill>
                <a:latin typeface="Arial"/>
                <a:ea typeface="Arial"/>
              </a:rPr>
              <a:t>Metabolomics</a:t>
            </a:r>
            <a:r>
              <a:rPr lang="en-DK" sz="3000" b="0" strike="noStrike" spc="-1">
                <a:solidFill>
                  <a:srgbClr val="000000"/>
                </a:solidFill>
                <a:latin typeface="Arial"/>
                <a:ea typeface="Arial"/>
              </a:rPr>
              <a:t> </a:t>
            </a:r>
            <a:r>
              <a:rPr lang="en-DK" sz="3000" b="1" strike="noStrike" spc="-1">
                <a:solidFill>
                  <a:srgbClr val="000000"/>
                </a:solidFill>
                <a:latin typeface="Arial"/>
                <a:ea typeface="Arial"/>
              </a:rPr>
              <a:t>for Specialized Metabolites, Ph.D. (Efi) </a:t>
            </a:r>
            <a:endParaRPr lang="en-US" sz="3000" b="0" strike="noStrike" spc="-1">
              <a:solidFill>
                <a:srgbClr val="000000"/>
              </a:solidFill>
              <a:latin typeface="Arial"/>
            </a:endParaRPr>
          </a:p>
        </p:txBody>
      </p:sp>
      <p:pic>
        <p:nvPicPr>
          <p:cNvPr id="212" name="Picture 2"/>
          <p:cNvPicPr/>
          <p:nvPr/>
        </p:nvPicPr>
        <p:blipFill>
          <a:blip r:embed="rId3"/>
          <a:srcRect r="37591" b="61115"/>
          <a:stretch/>
        </p:blipFill>
        <p:spPr>
          <a:xfrm>
            <a:off x="1415520" y="1412640"/>
            <a:ext cx="7560360" cy="2680200"/>
          </a:xfrm>
          <a:prstGeom prst="rect">
            <a:avLst/>
          </a:prstGeom>
          <a:ln w="0">
            <a:noFill/>
          </a:ln>
        </p:spPr>
      </p:pic>
      <p:sp>
        <p:nvSpPr>
          <p:cNvPr id="213" name="Straight Arrow Connector 7"/>
          <p:cNvSpPr/>
          <p:nvPr/>
        </p:nvSpPr>
        <p:spPr>
          <a:xfrm>
            <a:off x="8976240" y="2709000"/>
            <a:ext cx="503640" cy="360"/>
          </a:xfrm>
          <a:custGeom>
            <a:avLst/>
            <a:gdLst/>
            <a:ahLst/>
            <a:cxnLst/>
            <a:rect l="l" t="t" r="r" b="b"/>
            <a:pathLst>
              <a:path w="21600" h="21600">
                <a:moveTo>
                  <a:pt x="0" y="0"/>
                </a:moveTo>
                <a:lnTo>
                  <a:pt x="21600" y="21600"/>
                </a:lnTo>
              </a:path>
            </a:pathLst>
          </a:custGeom>
          <a:solidFill>
            <a:schemeClr val="accent1"/>
          </a:solidFill>
          <a:ln w="9525">
            <a:solidFill>
              <a:srgbClr val="000000"/>
            </a:solidFill>
            <a:miter/>
            <a:tailEnd type="triangle" w="med" len="med"/>
          </a:ln>
        </p:spPr>
        <p:style>
          <a:lnRef idx="0">
            <a:scrgbClr r="0" g="0" b="0"/>
          </a:lnRef>
          <a:fillRef idx="0">
            <a:scrgbClr r="0" g="0" b="0"/>
          </a:fillRef>
          <a:effectRef idx="0">
            <a:scrgbClr r="0" g="0" b="0"/>
          </a:effectRef>
          <a:fontRef idx="minor"/>
        </p:style>
      </p:sp>
      <p:pic>
        <p:nvPicPr>
          <p:cNvPr id="214" name="Picture 10" descr="A child looking at the camera&#10;&#10;Description automatically generated with medium confidence"/>
          <p:cNvPicPr/>
          <p:nvPr/>
        </p:nvPicPr>
        <p:blipFill>
          <a:blip r:embed="rId4"/>
          <a:stretch/>
        </p:blipFill>
        <p:spPr>
          <a:xfrm>
            <a:off x="9656280" y="1730880"/>
            <a:ext cx="1773720" cy="1955880"/>
          </a:xfrm>
          <a:prstGeom prst="rect">
            <a:avLst/>
          </a:prstGeom>
          <a:ln w="0">
            <a:noFill/>
          </a:ln>
        </p:spPr>
      </p:pic>
      <p:pic>
        <p:nvPicPr>
          <p:cNvPr id="215" name="Graphic 5" descr="Question Mark with solid fill"/>
          <p:cNvPicPr/>
          <p:nvPr/>
        </p:nvPicPr>
        <p:blipFill>
          <a:blip r:embed="rId5"/>
          <a:stretch/>
        </p:blipFill>
        <p:spPr>
          <a:xfrm>
            <a:off x="10692000" y="1397160"/>
            <a:ext cx="914040" cy="914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additive="repl">
                                        <p:cTn id="7" dur="500"/>
                                        <p:tgtEl>
                                          <p:spTgt spid="214"/>
                                        </p:tgtEl>
                                      </p:cBhvr>
                                    </p:animEffect>
                                  </p:childTnLst>
                                </p:cTn>
                              </p:par>
                              <p:par>
                                <p:cTn id="8" presetID="10" presetClass="entr"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additive="repl">
                                        <p:cTn id="10"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5"/>
          <p:cNvPicPr/>
          <p:nvPr/>
        </p:nvPicPr>
        <p:blipFill>
          <a:blip r:embed="rId3"/>
          <a:stretch/>
        </p:blipFill>
        <p:spPr>
          <a:xfrm>
            <a:off x="1317240" y="507240"/>
            <a:ext cx="10554840" cy="6005880"/>
          </a:xfrm>
          <a:prstGeom prst="rect">
            <a:avLst/>
          </a:prstGeom>
          <a:ln w="0">
            <a:noFill/>
          </a:ln>
        </p:spPr>
      </p:pic>
      <p:sp>
        <p:nvSpPr>
          <p:cNvPr id="218" name="TextBox 6"/>
          <p:cNvSpPr/>
          <p:nvPr/>
        </p:nvSpPr>
        <p:spPr>
          <a:xfrm>
            <a:off x="18720" y="5729760"/>
            <a:ext cx="4975200" cy="786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GB" sz="6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W.E.,Schilling, O., Choudhary, J.S., Malmström, L., Aebersold, R., Reinert, K., Kohlbacher, O. </a:t>
            </a:r>
            <a:r>
              <a:rPr lang="en-GB" sz="600" b="1" strike="noStrike" spc="-1">
                <a:solidFill>
                  <a:srgbClr val="000000"/>
                </a:solidFill>
                <a:latin typeface="Arial"/>
                <a:ea typeface="Arial"/>
              </a:rPr>
              <a:t>OpenMS: A flexible open-source software platform for mass spectrometry data analysis.</a:t>
            </a:r>
            <a:r>
              <a:rPr lang="en-GB" sz="600" b="0" strike="noStrike" spc="-1">
                <a:solidFill>
                  <a:srgbClr val="000000"/>
                </a:solidFill>
                <a:latin typeface="Arial"/>
                <a:ea typeface="Arial"/>
              </a:rPr>
              <a:t> Nature Methods, vol. 13, 2016. </a:t>
            </a:r>
            <a:r>
              <a:rPr lang="en-GB" sz="600" b="0" u="sng" strike="noStrike" spc="-1">
                <a:solidFill>
                  <a:srgbClr val="2F3EEA"/>
                </a:solidFill>
                <a:uFillTx/>
                <a:latin typeface="Arial"/>
                <a:ea typeface="Arial"/>
                <a:hlinkClick r:id="rId4"/>
              </a:rPr>
              <a:t>doi:10.1038/nmeth.3959</a:t>
            </a:r>
            <a:endParaRPr lang="en-US" sz="600" b="0" strike="noStrike" spc="-1">
              <a:latin typeface="Arial"/>
            </a:endParaRPr>
          </a:p>
          <a:p>
            <a:pPr>
              <a:lnSpc>
                <a:spcPct val="100000"/>
              </a:lnSpc>
              <a:buNone/>
            </a:pPr>
            <a:r>
              <a:rPr lang="en-GB" sz="600" b="0" strike="noStrike" spc="-1">
                <a:solidFill>
                  <a:srgbClr val="000000"/>
                </a:solidFill>
                <a:latin typeface="Arial"/>
                <a:ea typeface="Arial"/>
              </a:rPr>
              <a:t>Kai Dührkop, Markus Fleischauer, Marcus Ludwig, Alexander A. Aksenov, Alexey V. Melnik, Marvin Meusel, Pieter C. Dorrestein, Juho Rousu, and Sebastian Böcker, </a:t>
            </a:r>
            <a:r>
              <a:rPr lang="en-GB" sz="600" b="1" u="sng" strike="noStrike" spc="-1">
                <a:solidFill>
                  <a:srgbClr val="2F3EEA"/>
                </a:solidFill>
                <a:uFillTx/>
                <a:latin typeface="Arial"/>
                <a:ea typeface="Arial"/>
                <a:hlinkClick r:id="rId5"/>
              </a:rPr>
              <a:t>SIRIUS 4: Turning tandem mass spectra into metabolite structure information.</a:t>
            </a:r>
            <a:r>
              <a:rPr lang="en-GB" sz="600" b="1" strike="noStrike" spc="-1">
                <a:solidFill>
                  <a:srgbClr val="000000"/>
                </a:solidFill>
                <a:latin typeface="Arial"/>
                <a:ea typeface="Arial"/>
              </a:rPr>
              <a:t> </a:t>
            </a:r>
            <a:r>
              <a:rPr lang="en-GB" sz="600" b="0" strike="noStrike" spc="-1">
                <a:solidFill>
                  <a:srgbClr val="000000"/>
                </a:solidFill>
                <a:latin typeface="Arial"/>
                <a:ea typeface="Arial"/>
              </a:rPr>
              <a:t>Nature Methods 16, 299–302, 2019.</a:t>
            </a:r>
            <a:endParaRPr lang="en-US" sz="600" b="0" strike="noStrike" spc="-1">
              <a:latin typeface="Arial"/>
            </a:endParaRPr>
          </a:p>
          <a:p>
            <a:pPr>
              <a:lnSpc>
                <a:spcPct val="100000"/>
              </a:lnSpc>
              <a:spcBef>
                <a:spcPts val="431"/>
              </a:spcBef>
              <a:buNone/>
            </a:pPr>
            <a:r>
              <a:rPr lang="en-GB" sz="600" b="0" strike="noStrike" spc="-1">
                <a:solidFill>
                  <a:srgbClr val="000000"/>
                </a:solidFill>
                <a:latin typeface="Arial"/>
                <a:ea typeface="Arial"/>
              </a:rPr>
              <a:t>Nothias, L.-F., Petras, D., Schmid, R. et al.</a:t>
            </a:r>
            <a:r>
              <a:rPr lang="en-GB" sz="600" b="1" strike="noStrike" spc="-1">
                <a:solidFill>
                  <a:srgbClr val="000000"/>
                </a:solidFill>
                <a:latin typeface="Arial"/>
                <a:ea typeface="Arial"/>
              </a:rPr>
              <a:t> </a:t>
            </a:r>
            <a:r>
              <a:rPr lang="en-GB" sz="600" b="1" u="sng" strike="noStrike" spc="-1">
                <a:solidFill>
                  <a:srgbClr val="000000"/>
                </a:solidFill>
                <a:uFillTx/>
                <a:latin typeface="Arial"/>
                <a:ea typeface="Arial"/>
                <a:hlinkClick r:id="rId6"/>
              </a:rPr>
              <a:t>Feature-based molecular networking in the GNPS analysis environment</a:t>
            </a:r>
            <a:r>
              <a:rPr lang="en-GB" sz="600" b="0" strike="noStrike" spc="-1">
                <a:solidFill>
                  <a:srgbClr val="000000"/>
                </a:solidFill>
                <a:latin typeface="Arial"/>
                <a:ea typeface="Arial"/>
              </a:rPr>
              <a:t>. Nat. Methods 17, 905–908 (2020).</a:t>
            </a:r>
            <a:endParaRPr lang="en-US" sz="600" b="0" strike="noStrike" spc="-1">
              <a:latin typeface="Arial"/>
            </a:endParaRPr>
          </a:p>
        </p:txBody>
      </p:sp>
      <p:sp>
        <p:nvSpPr>
          <p:cNvPr id="219" name="PlaceHolder 2"/>
          <p:cNvSpPr>
            <a:spLocks noGrp="1"/>
          </p:cNvSpPr>
          <p:nvPr>
            <p:ph type="title"/>
          </p:nvPr>
        </p:nvSpPr>
        <p:spPr>
          <a:xfrm>
            <a:off x="3348360" y="428040"/>
            <a:ext cx="9313200" cy="437400"/>
          </a:xfrm>
          <a:prstGeom prst="rect">
            <a:avLst/>
          </a:prstGeom>
          <a:noFill/>
          <a:ln w="0">
            <a:noFill/>
          </a:ln>
        </p:spPr>
        <p:txBody>
          <a:bodyPr lIns="0" tIns="0" rIns="0" bIns="0" numCol="1" spcCol="0" anchor="b">
            <a:noAutofit/>
          </a:bodyPr>
          <a:lstStyle/>
          <a:p>
            <a:pPr algn="r">
              <a:lnSpc>
                <a:spcPct val="100000"/>
              </a:lnSpc>
              <a:buNone/>
            </a:pPr>
            <a:r>
              <a:rPr lang="en-DK" sz="2000" b="0" strike="noStrike" spc="-1">
                <a:solidFill>
                  <a:srgbClr val="000000"/>
                </a:solidFill>
                <a:latin typeface="Arial"/>
                <a:ea typeface="Arial"/>
              </a:rPr>
              <a:t>pyOpenMS</a:t>
            </a:r>
            <a:r>
              <a:rPr lang="en-DK" sz="2400" b="1" strike="noStrike" spc="-1">
                <a:solidFill>
                  <a:srgbClr val="000000"/>
                </a:solidFill>
                <a:latin typeface="Arial"/>
                <a:ea typeface="Arial"/>
              </a:rPr>
              <a:t> 	</a:t>
            </a:r>
            <a:endParaRPr lang="en-US" sz="2400" b="0" strike="noStrike" spc="-1">
              <a:solidFill>
                <a:srgbClr val="000000"/>
              </a:solidFill>
              <a:latin typeface="Arial"/>
            </a:endParaRPr>
          </a:p>
        </p:txBody>
      </p:sp>
      <p:pic>
        <p:nvPicPr>
          <p:cNvPr id="220" name="Picture 2" descr="SNAKeMAKE: Reproducible and Scalable Bioinformatic Workflows -  physalia-courses"/>
          <p:cNvPicPr/>
          <p:nvPr/>
        </p:nvPicPr>
        <p:blipFill>
          <a:blip r:embed="rId7"/>
          <a:stretch/>
        </p:blipFill>
        <p:spPr>
          <a:xfrm>
            <a:off x="11082960" y="91080"/>
            <a:ext cx="777960" cy="437400"/>
          </a:xfrm>
          <a:prstGeom prst="rect">
            <a:avLst/>
          </a:prstGeom>
          <a:ln w="0">
            <a:noFill/>
          </a:ln>
        </p:spPr>
      </p:pic>
      <p:sp>
        <p:nvSpPr>
          <p:cNvPr id="221" name="Title 1"/>
          <p:cNvSpPr/>
          <p:nvPr/>
        </p:nvSpPr>
        <p:spPr>
          <a:xfrm>
            <a:off x="1877760" y="111240"/>
            <a:ext cx="9313200" cy="43740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b">
            <a:noAutofit/>
          </a:bodyPr>
          <a:lstStyle/>
          <a:p>
            <a:pPr algn="r">
              <a:lnSpc>
                <a:spcPct val="100000"/>
              </a:lnSpc>
              <a:buNone/>
            </a:pPr>
            <a:r>
              <a:rPr lang="en-DK" sz="3000" b="0" strike="noStrike" spc="-1">
                <a:solidFill>
                  <a:srgbClr val="000000"/>
                </a:solidFill>
                <a:latin typeface="Arial"/>
                <a:ea typeface="Arial"/>
              </a:rPr>
              <a:t>UMETAFlow </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1415520" y="476640"/>
            <a:ext cx="10872720" cy="531000"/>
          </a:xfrm>
          <a:prstGeom prst="rect">
            <a:avLst/>
          </a:prstGeom>
          <a:noFill/>
          <a:ln w="0">
            <a:noFill/>
          </a:ln>
        </p:spPr>
        <p:txBody>
          <a:bodyPr lIns="0" tIns="0" rIns="0" bIns="0" numCol="1" spcCol="0" anchor="b">
            <a:noAutofit/>
          </a:bodyPr>
          <a:lstStyle/>
          <a:p>
            <a:pPr>
              <a:lnSpc>
                <a:spcPct val="90000"/>
              </a:lnSpc>
              <a:buNone/>
            </a:pPr>
            <a:r>
              <a:rPr lang="en-GB" sz="2800" b="1" strike="noStrike" spc="-1">
                <a:solidFill>
                  <a:srgbClr val="000000"/>
                </a:solidFill>
                <a:latin typeface="Arial"/>
                <a:ea typeface="Arial"/>
              </a:rPr>
              <a:t>Pre-processing: </a:t>
            </a:r>
            <a:br>
              <a:rPr sz="2800"/>
            </a:br>
            <a:r>
              <a:rPr lang="en-GB" sz="2800" b="1" strike="noStrike" spc="-1">
                <a:solidFill>
                  <a:srgbClr val="000000"/>
                </a:solidFill>
                <a:latin typeface="Arial"/>
                <a:ea typeface="Arial"/>
              </a:rPr>
              <a:t>From raw data to a table of metabolic features</a:t>
            </a:r>
            <a:endParaRPr lang="en-US" sz="2800" b="0" strike="noStrike" spc="-1">
              <a:solidFill>
                <a:srgbClr val="000000"/>
              </a:solidFill>
              <a:latin typeface="Arial"/>
            </a:endParaRPr>
          </a:p>
        </p:txBody>
      </p:sp>
      <p:pic>
        <p:nvPicPr>
          <p:cNvPr id="223" name="Picture 2"/>
          <p:cNvPicPr/>
          <p:nvPr/>
        </p:nvPicPr>
        <p:blipFill>
          <a:blip r:embed="rId3"/>
          <a:stretch/>
        </p:blipFill>
        <p:spPr>
          <a:xfrm>
            <a:off x="0" y="1405080"/>
            <a:ext cx="12191760" cy="4047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4"/>
          <p:cNvPicPr/>
          <p:nvPr/>
        </p:nvPicPr>
        <p:blipFill>
          <a:blip r:embed="rId3"/>
          <a:stretch/>
        </p:blipFill>
        <p:spPr>
          <a:xfrm>
            <a:off x="1553760" y="1506960"/>
            <a:ext cx="6741000" cy="2100600"/>
          </a:xfrm>
          <a:prstGeom prst="rect">
            <a:avLst/>
          </a:prstGeom>
          <a:ln w="0">
            <a:noFill/>
          </a:ln>
        </p:spPr>
      </p:pic>
      <p:pic>
        <p:nvPicPr>
          <p:cNvPr id="225" name="Picture 2" descr="Overview slides about EMBL-EBI"/>
          <p:cNvPicPr/>
          <p:nvPr/>
        </p:nvPicPr>
        <p:blipFill>
          <a:blip r:embed="rId4"/>
          <a:stretch/>
        </p:blipFill>
        <p:spPr>
          <a:xfrm>
            <a:off x="4220280" y="3234240"/>
            <a:ext cx="920520" cy="468720"/>
          </a:xfrm>
          <a:prstGeom prst="rect">
            <a:avLst/>
          </a:prstGeom>
          <a:ln w="0">
            <a:noFill/>
          </a:ln>
        </p:spPr>
      </p:pic>
      <p:sp>
        <p:nvSpPr>
          <p:cNvPr id="226" name="PlaceHolder 1"/>
          <p:cNvSpPr>
            <a:spLocks noGrp="1"/>
          </p:cNvSpPr>
          <p:nvPr>
            <p:ph type="title"/>
          </p:nvPr>
        </p:nvSpPr>
        <p:spPr>
          <a:xfrm>
            <a:off x="1439280" y="33696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Data conversion</a:t>
            </a:r>
            <a:endParaRPr lang="en-US" sz="3000" b="0" strike="noStrike" spc="-1">
              <a:solidFill>
                <a:srgbClr val="000000"/>
              </a:solidFill>
              <a:latin typeface="Arial"/>
            </a:endParaRPr>
          </a:p>
        </p:txBody>
      </p:sp>
      <p:sp>
        <p:nvSpPr>
          <p:cNvPr id="227" name="PlaceHolder 2"/>
          <p:cNvSpPr>
            <a:spLocks noGrp="1"/>
          </p:cNvSpPr>
          <p:nvPr>
            <p:ph/>
          </p:nvPr>
        </p:nvSpPr>
        <p:spPr>
          <a:xfrm>
            <a:off x="1774800" y="1398600"/>
            <a:ext cx="9313200" cy="4853160"/>
          </a:xfrm>
          <a:prstGeom prst="rect">
            <a:avLst/>
          </a:prstGeom>
          <a:noFill/>
          <a:ln w="0">
            <a:noFill/>
          </a:ln>
        </p:spPr>
        <p:txBody>
          <a:bodyPr lIns="0" tIns="0" rIns="0" bIns="0" numCol="1" spcCol="0" anchor="t">
            <a:noAutofit/>
          </a:bodyPr>
          <a:lstStyle/>
          <a:p>
            <a:pPr>
              <a:lnSpc>
                <a:spcPct val="100000"/>
              </a:lnSpc>
              <a:buNone/>
              <a:tabLst>
                <a:tab pos="0" algn="l"/>
              </a:tabLst>
            </a:pPr>
            <a:r>
              <a:rPr lang="en-GB" sz="1800" b="0" strike="noStrike" spc="-1">
                <a:solidFill>
                  <a:srgbClr val="000000"/>
                </a:solidFill>
                <a:latin typeface="Arial"/>
                <a:ea typeface="Arial"/>
              </a:rPr>
              <a:t>Vendor-format files to an </a:t>
            </a:r>
            <a:r>
              <a:rPr lang="en-GB" sz="1800" b="1" strike="noStrike" spc="-1">
                <a:solidFill>
                  <a:srgbClr val="000000"/>
                </a:solidFill>
                <a:latin typeface="Arial"/>
                <a:ea typeface="Arial"/>
              </a:rPr>
              <a:t>open community-driven format </a:t>
            </a:r>
            <a:endParaRPr lang="en-US" sz="1800" b="0" strike="noStrike" spc="-1">
              <a:solidFill>
                <a:srgbClr val="000000"/>
              </a:solidFill>
              <a:latin typeface="Arial"/>
            </a:endParaRPr>
          </a:p>
        </p:txBody>
      </p:sp>
      <p:pic>
        <p:nvPicPr>
          <p:cNvPr id="228" name="Picture 5"/>
          <p:cNvPicPr/>
          <p:nvPr/>
        </p:nvPicPr>
        <p:blipFill>
          <a:blip r:embed="rId5"/>
          <a:stretch/>
        </p:blipFill>
        <p:spPr>
          <a:xfrm>
            <a:off x="2492280" y="3998880"/>
            <a:ext cx="4863600" cy="2326680"/>
          </a:xfrm>
          <a:prstGeom prst="rect">
            <a:avLst/>
          </a:prstGeom>
          <a:ln w="0">
            <a:noFill/>
          </a:ln>
        </p:spPr>
      </p:pic>
      <p:sp>
        <p:nvSpPr>
          <p:cNvPr id="229" name="TextBox 6"/>
          <p:cNvSpPr/>
          <p:nvPr/>
        </p:nvSpPr>
        <p:spPr>
          <a:xfrm>
            <a:off x="3195720" y="4066200"/>
            <a:ext cx="90468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Profile data</a:t>
            </a:r>
            <a:endParaRPr lang="en-US" sz="1400" b="0" strike="noStrike" spc="-1">
              <a:latin typeface="Arial"/>
            </a:endParaRPr>
          </a:p>
        </p:txBody>
      </p:sp>
      <p:sp>
        <p:nvSpPr>
          <p:cNvPr id="230" name="TextBox 8"/>
          <p:cNvSpPr/>
          <p:nvPr/>
        </p:nvSpPr>
        <p:spPr>
          <a:xfrm>
            <a:off x="5785200" y="4066200"/>
            <a:ext cx="107244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Centroid data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1559520" y="4046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dirty="0">
                <a:solidFill>
                  <a:srgbClr val="000000"/>
                </a:solidFill>
                <a:latin typeface="Arial"/>
                <a:ea typeface="Arial"/>
              </a:rPr>
              <a:t>Feature detection (raw mzML)</a:t>
            </a:r>
            <a:endParaRPr lang="en-US" sz="3000" b="0" strike="noStrike" spc="-1" dirty="0">
              <a:solidFill>
                <a:srgbClr val="000000"/>
              </a:solidFill>
              <a:latin typeface="Arial"/>
            </a:endParaRPr>
          </a:p>
        </p:txBody>
      </p:sp>
      <p:pic>
        <p:nvPicPr>
          <p:cNvPr id="233" name="Picture 4"/>
          <p:cNvPicPr/>
          <p:nvPr/>
        </p:nvPicPr>
        <p:blipFill>
          <a:blip r:embed="rId3"/>
          <a:stretch/>
        </p:blipFill>
        <p:spPr>
          <a:xfrm>
            <a:off x="2135520" y="1772640"/>
            <a:ext cx="5710680" cy="43815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1. Mass trace detection</a:t>
            </a:r>
            <a:endParaRPr lang="en-US" sz="3000" b="0" strike="noStrike" spc="-1">
              <a:solidFill>
                <a:srgbClr val="000000"/>
              </a:solidFill>
              <a:latin typeface="Arial"/>
            </a:endParaRPr>
          </a:p>
        </p:txBody>
      </p:sp>
      <p:sp>
        <p:nvSpPr>
          <p:cNvPr id="235" name="PlaceHolder 2"/>
          <p:cNvSpPr>
            <a:spLocks noGrp="1"/>
          </p:cNvSpPr>
          <p:nvPr>
            <p:ph/>
          </p:nvPr>
        </p:nvSpPr>
        <p:spPr>
          <a:xfrm>
            <a:off x="259920" y="980640"/>
            <a:ext cx="1066032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 mass trace extraction method that gathers peaks similar in </a:t>
            </a:r>
            <a:r>
              <a:rPr lang="en-GB" sz="1800" b="0" i="1" strike="noStrike" spc="-1">
                <a:solidFill>
                  <a:srgbClr val="000000"/>
                </a:solidFill>
                <a:latin typeface="Arial"/>
                <a:ea typeface="Arial"/>
              </a:rPr>
              <a:t>m/z</a:t>
            </a:r>
            <a:r>
              <a:rPr lang="en-GB" sz="1800" b="0" strike="noStrike" spc="-1">
                <a:solidFill>
                  <a:srgbClr val="000000"/>
                </a:solidFill>
                <a:latin typeface="Arial"/>
                <a:ea typeface="Arial"/>
              </a:rPr>
              <a:t> and moving along retention time.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36" name="Picture 4"/>
          <p:cNvPicPr/>
          <p:nvPr/>
        </p:nvPicPr>
        <p:blipFill>
          <a:blip r:embed="rId3"/>
          <a:stretch/>
        </p:blipFill>
        <p:spPr>
          <a:xfrm>
            <a:off x="2135520" y="1772640"/>
            <a:ext cx="5787000" cy="4390200"/>
          </a:xfrm>
          <a:prstGeom prst="rect">
            <a:avLst/>
          </a:prstGeom>
          <a:ln w="0">
            <a:noFill/>
          </a:ln>
        </p:spPr>
      </p:pic>
      <p:pic>
        <p:nvPicPr>
          <p:cNvPr id="237" name="Picture 9"/>
          <p:cNvPicPr/>
          <p:nvPr/>
        </p:nvPicPr>
        <p:blipFill>
          <a:blip r:embed="rId4"/>
          <a:stretch/>
        </p:blipFill>
        <p:spPr>
          <a:xfrm>
            <a:off x="9028440" y="1484640"/>
            <a:ext cx="3390480" cy="1320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2. Elution peak detection</a:t>
            </a:r>
            <a:endParaRPr lang="en-US" sz="3000" b="0" strike="noStrike" spc="-1">
              <a:solidFill>
                <a:srgbClr val="000000"/>
              </a:solidFill>
              <a:latin typeface="Arial"/>
            </a:endParaRPr>
          </a:p>
        </p:txBody>
      </p:sp>
      <p:sp>
        <p:nvSpPr>
          <p:cNvPr id="239"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Extracts chromatographic peaks from a mass trace.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0" name="Picture 10"/>
          <p:cNvPicPr/>
          <p:nvPr/>
        </p:nvPicPr>
        <p:blipFill>
          <a:blip r:embed="rId3"/>
          <a:stretch/>
        </p:blipFill>
        <p:spPr>
          <a:xfrm>
            <a:off x="2135520" y="1817640"/>
            <a:ext cx="5736240" cy="4347360"/>
          </a:xfrm>
          <a:prstGeom prst="rect">
            <a:avLst/>
          </a:prstGeom>
          <a:ln w="0">
            <a:noFill/>
          </a:ln>
        </p:spPr>
      </p:pic>
      <p:pic>
        <p:nvPicPr>
          <p:cNvPr id="241" name="Picture 5"/>
          <p:cNvPicPr/>
          <p:nvPr/>
        </p:nvPicPr>
        <p:blipFill>
          <a:blip r:embed="rId4"/>
          <a:stretch/>
        </p:blipFill>
        <p:spPr>
          <a:xfrm>
            <a:off x="8969760" y="1731960"/>
            <a:ext cx="3606480" cy="2488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2" name="Picture 9"/>
          <p:cNvPicPr/>
          <p:nvPr/>
        </p:nvPicPr>
        <p:blipFill>
          <a:blip r:embed="rId3"/>
          <a:stretch/>
        </p:blipFill>
        <p:spPr>
          <a:xfrm>
            <a:off x="9048240" y="1652760"/>
            <a:ext cx="3159360" cy="5017320"/>
          </a:xfrm>
          <a:prstGeom prst="rect">
            <a:avLst/>
          </a:prstGeom>
          <a:ln w="0">
            <a:noFill/>
          </a:ln>
        </p:spPr>
      </p:pic>
      <p:sp>
        <p:nvSpPr>
          <p:cNvPr id="243"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3. FeatureFinder</a:t>
            </a:r>
            <a:endParaRPr lang="en-US" sz="3000" b="0" strike="noStrike" spc="-1">
              <a:solidFill>
                <a:srgbClr val="000000"/>
              </a:solidFill>
              <a:latin typeface="Arial"/>
            </a:endParaRPr>
          </a:p>
        </p:txBody>
      </p:sp>
      <p:sp>
        <p:nvSpPr>
          <p:cNvPr id="244"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Assembles metabolite features from singleton mass traces.</a:t>
            </a:r>
            <a:r>
              <a:rPr lang="en-GB" sz="1800" b="0" i="1" strike="noStrike" spc="-1">
                <a:solidFill>
                  <a:srgbClr val="000000"/>
                </a:solidFill>
                <a:latin typeface="Arial"/>
                <a:ea typeface="Arial"/>
              </a:rPr>
              <a:t>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5" name="Picture 7"/>
          <p:cNvPicPr/>
          <p:nvPr/>
        </p:nvPicPr>
        <p:blipFill>
          <a:blip r:embed="rId4"/>
          <a:stretch/>
        </p:blipFill>
        <p:spPr>
          <a:xfrm>
            <a:off x="2063520" y="1772640"/>
            <a:ext cx="6192360" cy="4438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203040" y="76320"/>
            <a:ext cx="1178532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Computational Metabolomics/Proteomics</a:t>
            </a:r>
            <a:endParaRPr lang="en-US" sz="3200" b="0" strike="noStrike" spc="-1">
              <a:solidFill>
                <a:srgbClr val="000000"/>
              </a:solidFill>
              <a:latin typeface="Arial"/>
            </a:endParaRPr>
          </a:p>
        </p:txBody>
      </p:sp>
      <p:sp>
        <p:nvSpPr>
          <p:cNvPr id="154" name="PlaceHolder 2"/>
          <p:cNvSpPr>
            <a:spLocks noGrp="1"/>
          </p:cNvSpPr>
          <p:nvPr>
            <p:ph/>
          </p:nvPr>
        </p:nvSpPr>
        <p:spPr>
          <a:xfrm>
            <a:off x="203040" y="137124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0" strike="noStrike" spc="-1">
                <a:solidFill>
                  <a:srgbClr val="000000"/>
                </a:solidFill>
                <a:latin typeface="Arial"/>
                <a:ea typeface="Arial"/>
              </a:rPr>
              <a:t>Hundreds of </a:t>
            </a:r>
            <a:r>
              <a:rPr lang="en-US" sz="2400" b="1" i="1" strike="noStrike" spc="-1">
                <a:solidFill>
                  <a:srgbClr val="000000"/>
                </a:solidFill>
                <a:latin typeface="Arial"/>
                <a:ea typeface="Arial"/>
              </a:rPr>
              <a:t>experimental methods</a:t>
            </a:r>
            <a:r>
              <a:rPr lang="en-US" sz="2400" b="0" strike="noStrike" spc="-1">
                <a:solidFill>
                  <a:srgbClr val="000000"/>
                </a:solidFill>
                <a:latin typeface="Arial"/>
                <a:ea typeface="Arial"/>
              </a:rPr>
              <a:t> and protocols</a:t>
            </a:r>
            <a:br>
              <a:rPr sz="2400"/>
            </a:b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Many </a:t>
            </a:r>
            <a:r>
              <a:rPr lang="en-US" sz="2400" b="1" i="1" strike="noStrike" spc="-1">
                <a:solidFill>
                  <a:srgbClr val="000000"/>
                </a:solidFill>
                <a:latin typeface="Arial"/>
                <a:ea typeface="Arial"/>
              </a:rPr>
              <a:t>computational methods</a:t>
            </a:r>
            <a:r>
              <a:rPr lang="en-US" sz="2400" b="0" strike="noStrike" spc="-1">
                <a:solidFill>
                  <a:srgbClr val="000000"/>
                </a:solidFill>
                <a:latin typeface="Arial"/>
                <a:ea typeface="Arial"/>
              </a:rPr>
              <a:t> for</a:t>
            </a:r>
            <a:endParaRPr lang="en-US" sz="2400" b="0" strike="noStrike" spc="-1">
              <a:solidFill>
                <a:srgbClr val="000000"/>
              </a:solidFill>
              <a:latin typeface="Arial"/>
            </a:endParaRPr>
          </a:p>
          <a:p>
            <a:pPr marL="609480" indent="-558720">
              <a:lnSpc>
                <a:spcPct val="100000"/>
              </a:lnSpc>
              <a:spcBef>
                <a:spcPts val="853"/>
              </a:spcBef>
              <a:buClr>
                <a:srgbClr val="000000"/>
              </a:buClr>
              <a:buFont typeface="Symbol" charset="2"/>
              <a:buChar char=""/>
              <a:tabLst>
                <a:tab pos="0" algn="l"/>
              </a:tabLst>
            </a:pPr>
            <a:r>
              <a:rPr lang="en-US" sz="2400" b="0" strike="noStrike" spc="-1">
                <a:solidFill>
                  <a:srgbClr val="000000"/>
                </a:solidFill>
                <a:latin typeface="Arial"/>
                <a:ea typeface="Arial"/>
              </a:rPr>
              <a:t>Identification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Quantification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Statistical analysis</a:t>
            </a: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often tailored to experimental method</a:t>
            </a:r>
            <a:br>
              <a:rPr sz="2400"/>
            </a:br>
            <a:br>
              <a:rPr sz="2400"/>
            </a:br>
            <a:r>
              <a:rPr lang="en-US" sz="2400" b="1" strike="noStrike" spc="-1">
                <a:solidFill>
                  <a:srgbClr val="000000"/>
                </a:solidFill>
                <a:latin typeface="Arial"/>
                <a:ea typeface="Arial"/>
              </a:rPr>
              <a:t>Goal: Extraction of maximum biological knowledge</a:t>
            </a:r>
            <a:endParaRPr lang="en-US" sz="2400" b="0" strike="noStrike" spc="-1">
              <a:solidFill>
                <a:srgbClr val="000000"/>
              </a:solidFill>
              <a:latin typeface="Arial"/>
            </a:endParaRPr>
          </a:p>
        </p:txBody>
      </p:sp>
      <p:sp>
        <p:nvSpPr>
          <p:cNvPr id="155" name="TextBox 5"/>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2</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p:nvPr>
        </p:nvSpPr>
        <p:spPr>
          <a:xfrm>
            <a:off x="263520" y="917280"/>
            <a:ext cx="10857600" cy="525600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US" sz="1800" b="0" strike="noStrike" spc="-1">
                <a:solidFill>
                  <a:srgbClr val="000000"/>
                </a:solidFill>
                <a:latin typeface="Arial"/>
                <a:ea typeface="Arial"/>
              </a:rPr>
              <a:t>P</a:t>
            </a:r>
            <a:r>
              <a:rPr lang="en-GB" sz="1800" b="0" strike="noStrike" spc="-1">
                <a:solidFill>
                  <a:srgbClr val="000000"/>
                </a:solidFill>
                <a:latin typeface="Arial"/>
                <a:ea typeface="Arial"/>
              </a:rPr>
              <a:t>erforms a linear retention time alignment, to correct for linear shifts in retention time.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sp>
        <p:nvSpPr>
          <p:cNvPr id="247"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4. Map alignment</a:t>
            </a:r>
            <a:endParaRPr lang="en-US" sz="3000" b="0" strike="noStrike" spc="-1">
              <a:solidFill>
                <a:srgbClr val="000000"/>
              </a:solidFill>
              <a:latin typeface="Arial"/>
            </a:endParaRPr>
          </a:p>
        </p:txBody>
      </p:sp>
      <p:sp>
        <p:nvSpPr>
          <p:cNvPr id="248" name=" 532494490"/>
          <p:cNvSpPr/>
          <p:nvPr/>
        </p:nvSpPr>
        <p:spPr>
          <a:xfrm>
            <a:off x="6089040" y="-444960"/>
            <a:ext cx="95400" cy="365400"/>
          </a:xfrm>
          <a:prstGeom prst="rect">
            <a:avLst/>
          </a:prstGeom>
          <a:noFill/>
          <a:ln w="0">
            <a:noFill/>
          </a:ln>
        </p:spPr>
        <p:style>
          <a:lnRef idx="0">
            <a:scrgbClr r="0" g="0" b="0"/>
          </a:lnRef>
          <a:fillRef idx="0">
            <a:scrgbClr r="0" g="0" b="0"/>
          </a:fillRef>
          <a:effectRef idx="0">
            <a:scrgbClr r="0" g="0" b="0"/>
          </a:effectRef>
          <a:fontRef idx="minor"/>
        </p:style>
      </p:sp>
      <p:pic>
        <p:nvPicPr>
          <p:cNvPr id="250" name="Picture 7"/>
          <p:cNvPicPr/>
          <p:nvPr/>
        </p:nvPicPr>
        <p:blipFill>
          <a:blip r:embed="rId3"/>
          <a:stretch/>
        </p:blipFill>
        <p:spPr>
          <a:xfrm>
            <a:off x="4646160" y="36720"/>
            <a:ext cx="4329720" cy="1116360"/>
          </a:xfrm>
          <a:prstGeom prst="rect">
            <a:avLst/>
          </a:prstGeom>
          <a:ln w="0">
            <a:noFill/>
          </a:ln>
        </p:spPr>
      </p:pic>
      <p:pic>
        <p:nvPicPr>
          <p:cNvPr id="3" name="Picture 2">
            <a:extLst>
              <a:ext uri="{FF2B5EF4-FFF2-40B4-BE49-F238E27FC236}">
                <a16:creationId xmlns:a16="http://schemas.microsoft.com/office/drawing/2014/main" id="{282870E4-9206-E3A8-D6D6-033A9C70C930}"/>
              </a:ext>
            </a:extLst>
          </p:cNvPr>
          <p:cNvPicPr>
            <a:picLocks noChangeAspect="1"/>
          </p:cNvPicPr>
          <p:nvPr/>
        </p:nvPicPr>
        <p:blipFill>
          <a:blip r:embed="rId4"/>
          <a:stretch>
            <a:fillRect/>
          </a:stretch>
        </p:blipFill>
        <p:spPr>
          <a:xfrm>
            <a:off x="3352190" y="1587062"/>
            <a:ext cx="4329719" cy="4903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p:nvPr>
        </p:nvSpPr>
        <p:spPr>
          <a:xfrm>
            <a:off x="141840" y="997560"/>
            <a:ext cx="5090040" cy="5453640"/>
          </a:xfrm>
          <a:prstGeom prst="rect">
            <a:avLst/>
          </a:prstGeom>
          <a:noFill/>
          <a:ln w="0">
            <a:noFill/>
          </a:ln>
        </p:spPr>
        <p:txBody>
          <a:bodyPr lIns="0" tIns="0" rIns="0" bIns="0" numCol="1" spcCol="0" anchor="t">
            <a:noAutofit/>
          </a:bodyPr>
          <a:lstStyle/>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r>
              <a:rPr lang="en-GB" sz="1600" b="0" strike="noStrike" spc="-1">
                <a:solidFill>
                  <a:srgbClr val="000000"/>
                </a:solidFill>
                <a:latin typeface="Arial"/>
                <a:ea typeface="Arial"/>
              </a:rPr>
              <a:t>FeatureLinking clusters the feature information (from single files) into a ConsensusFeature, linking features from different files together, which have similar m/z and RT (MS1 level)</a:t>
            </a: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p:txBody>
      </p:sp>
      <p:sp>
        <p:nvSpPr>
          <p:cNvPr id="252"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5. Feature linking</a:t>
            </a:r>
            <a:endParaRPr lang="en-US" sz="3000" b="0" strike="noStrike" spc="-1">
              <a:solidFill>
                <a:srgbClr val="000000"/>
              </a:solidFill>
              <a:latin typeface="Arial"/>
            </a:endParaRPr>
          </a:p>
        </p:txBody>
      </p:sp>
      <p:sp>
        <p:nvSpPr>
          <p:cNvPr id="253" name=" 133864565"/>
          <p:cNvSpPr/>
          <p:nvPr/>
        </p:nvSpPr>
        <p:spPr>
          <a:xfrm>
            <a:off x="5517720" y="1411200"/>
            <a:ext cx="105840" cy="365400"/>
          </a:xfrm>
          <a:prstGeom prst="rect">
            <a:avLst/>
          </a:prstGeom>
          <a:noFill/>
          <a:ln w="0">
            <a:noFill/>
          </a:ln>
        </p:spPr>
        <p:style>
          <a:lnRef idx="0">
            <a:scrgbClr r="0" g="0" b="0"/>
          </a:lnRef>
          <a:fillRef idx="0">
            <a:scrgbClr r="0" g="0" b="0"/>
          </a:fillRef>
          <a:effectRef idx="0">
            <a:scrgbClr r="0" g="0" b="0"/>
          </a:effectRef>
          <a:fontRef idx="minor"/>
        </p:style>
      </p:sp>
      <p:pic>
        <p:nvPicPr>
          <p:cNvPr id="254" name="Picture 7"/>
          <p:cNvPicPr/>
          <p:nvPr/>
        </p:nvPicPr>
        <p:blipFill>
          <a:blip r:embed="rId3"/>
          <a:stretch/>
        </p:blipFill>
        <p:spPr>
          <a:xfrm>
            <a:off x="5235120" y="980640"/>
            <a:ext cx="6862680" cy="5573880"/>
          </a:xfrm>
          <a:prstGeom prst="rect">
            <a:avLst/>
          </a:prstGeom>
          <a:ln w="0">
            <a:noFill/>
          </a:ln>
        </p:spPr>
      </p:pic>
      <p:pic>
        <p:nvPicPr>
          <p:cNvPr id="255" name="Picture 8"/>
          <p:cNvPicPr/>
          <p:nvPr/>
        </p:nvPicPr>
        <p:blipFill>
          <a:blip r:embed="rId4"/>
          <a:stretch/>
        </p:blipFill>
        <p:spPr>
          <a:xfrm>
            <a:off x="4583880" y="70920"/>
            <a:ext cx="6202800" cy="1211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p:cNvPicPr/>
          <p:nvPr/>
        </p:nvPicPr>
        <p:blipFill>
          <a:blip r:embed="rId2"/>
          <a:stretch/>
        </p:blipFill>
        <p:spPr>
          <a:xfrm>
            <a:off x="4727880" y="116640"/>
            <a:ext cx="7649640" cy="2334240"/>
          </a:xfrm>
          <a:prstGeom prst="rect">
            <a:avLst/>
          </a:prstGeom>
          <a:ln w="0">
            <a:noFill/>
          </a:ln>
        </p:spPr>
      </p:pic>
      <p:sp>
        <p:nvSpPr>
          <p:cNvPr id="257" name="PlaceHolder 1"/>
          <p:cNvSpPr>
            <a:spLocks noGrp="1"/>
          </p:cNvSpPr>
          <p:nvPr>
            <p:ph/>
          </p:nvPr>
        </p:nvSpPr>
        <p:spPr>
          <a:xfrm>
            <a:off x="141840" y="951480"/>
            <a:ext cx="10983240" cy="471312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700" b="0" strike="noStrike" spc="-1">
                <a:solidFill>
                  <a:srgbClr val="000000"/>
                </a:solidFill>
                <a:latin typeface="Arial"/>
                <a:ea typeface="Arial"/>
              </a:rPr>
              <a:t>Dataframe with m/z and RT information from each consensus feature with the intensities in each sample</a:t>
            </a:r>
            <a:endParaRPr lang="en-US" sz="1700" b="0" strike="noStrike" spc="-1">
              <a:solidFill>
                <a:srgbClr val="000000"/>
              </a:solidFill>
              <a:latin typeface="Arial"/>
            </a:endParaRPr>
          </a:p>
        </p:txBody>
      </p:sp>
      <p:sp>
        <p:nvSpPr>
          <p:cNvPr id="258" name="PlaceHolder 2"/>
          <p:cNvSpPr>
            <a:spLocks noGrp="1"/>
          </p:cNvSpPr>
          <p:nvPr>
            <p:ph type="title"/>
          </p:nvPr>
        </p:nvSpPr>
        <p:spPr>
          <a:xfrm>
            <a:off x="994680" y="366480"/>
            <a:ext cx="439956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6. Table of features</a:t>
            </a:r>
            <a:endParaRPr lang="en-US" sz="3000" b="0" strike="noStrike" spc="-1">
              <a:solidFill>
                <a:srgbClr val="000000"/>
              </a:solidFill>
              <a:latin typeface="Arial"/>
            </a:endParaRPr>
          </a:p>
        </p:txBody>
      </p:sp>
      <p:pic>
        <p:nvPicPr>
          <p:cNvPr id="259" name="Picture 9"/>
          <p:cNvPicPr/>
          <p:nvPr/>
        </p:nvPicPr>
        <p:blipFill>
          <a:blip r:embed="rId3"/>
          <a:srcRect r="39500" b="59998"/>
          <a:stretch/>
        </p:blipFill>
        <p:spPr>
          <a:xfrm>
            <a:off x="1581480" y="1788120"/>
            <a:ext cx="7437600" cy="2832840"/>
          </a:xfrm>
          <a:prstGeom prst="rect">
            <a:avLst/>
          </a:prstGeom>
          <a:ln w="12700">
            <a:solidFill>
              <a:srgbClr val="FFFFFF"/>
            </a:solidFill>
            <a:rou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Suggestions after pre-processing</a:t>
            </a:r>
            <a:endParaRPr lang="en-US" sz="3000" b="0" strike="noStrike" spc="-1">
              <a:solidFill>
                <a:srgbClr val="000000"/>
              </a:solidFill>
              <a:latin typeface="Arial"/>
            </a:endParaRPr>
          </a:p>
        </p:txBody>
      </p:sp>
      <p:sp>
        <p:nvSpPr>
          <p:cNvPr id="261" name="PlaceHolder 2"/>
          <p:cNvSpPr>
            <a:spLocks noGrp="1"/>
          </p:cNvSpPr>
          <p:nvPr>
            <p:ph/>
          </p:nvPr>
        </p:nvSpPr>
        <p:spPr>
          <a:xfrm>
            <a:off x="141840" y="951480"/>
            <a:ext cx="10891440" cy="424800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SiriusAdapter</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formula and structural predictions with </a:t>
            </a:r>
            <a:r>
              <a:rPr lang="en-GB" sz="1800" b="1" strike="noStrike" spc="-1" dirty="0">
                <a:solidFill>
                  <a:srgbClr val="000000"/>
                </a:solidFill>
                <a:latin typeface="Arial"/>
                <a:ea typeface="Arial"/>
              </a:rPr>
              <a:t>SIRIUS and CSI:FingerID </a:t>
            </a:r>
            <a:r>
              <a:rPr lang="en-GB" sz="1800" b="0" strike="noStrike" spc="-1" dirty="0">
                <a:solidFill>
                  <a:srgbClr val="000000"/>
                </a:solidFill>
                <a:latin typeface="Arial"/>
                <a:ea typeface="Arial"/>
              </a:rPr>
              <a:t>(MS1&amp; MS2)</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a:solidFill>
                  <a:srgbClr val="000000"/>
                </a:solidFill>
                <a:latin typeface="Arial"/>
                <a:ea typeface="Arial"/>
              </a:rPr>
              <a:t>Adduct annotation</a:t>
            </a:r>
            <a:r>
              <a:rPr lang="en-GB" sz="1800" b="0" strike="noStrike" spc="-1" dirty="0">
                <a:solidFill>
                  <a:srgbClr val="000000"/>
                </a:solidFill>
                <a:latin typeface="Arial"/>
                <a:ea typeface="Arial"/>
              </a:rPr>
              <a:t>: Assign adducts &amp; reconstruct neutral masses</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GNPSExport</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all the files necessary for Feature-Based Molecular Networking (FBMN) and </a:t>
            </a:r>
            <a:endParaRPr lang="en-US" sz="1800" b="0" strike="noStrike" spc="-1" dirty="0">
              <a:solidFill>
                <a:srgbClr val="000000"/>
              </a:solidFill>
              <a:latin typeface="Arial"/>
            </a:endParaRPr>
          </a:p>
          <a:p>
            <a:pPr>
              <a:lnSpc>
                <a:spcPct val="100000"/>
              </a:lnSpc>
              <a:buNone/>
              <a:tabLst>
                <a:tab pos="0" algn="l"/>
              </a:tabLst>
            </a:pPr>
            <a:r>
              <a:rPr lang="en-GB" sz="1800" b="0" strike="noStrike" spc="-1" dirty="0">
                <a:solidFill>
                  <a:srgbClr val="000000"/>
                </a:solidFill>
                <a:latin typeface="Arial"/>
                <a:ea typeface="Arial"/>
              </a:rPr>
              <a:t>Ion Identity Molecular Networking (IIMN)</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r>
              <a:rPr lang="en-GB" sz="1800" b="0" u="sng" strike="noStrike" spc="-1" dirty="0">
                <a:solidFill>
                  <a:srgbClr val="2F3EEA"/>
                </a:solidFill>
                <a:uFillTx/>
                <a:latin typeface="Arial"/>
                <a:ea typeface="Arial"/>
                <a:hlinkClick r:id="rId3"/>
              </a:rPr>
              <a:t>https://pyopenms.readthedocs.io/en/latest/index.html</a:t>
            </a:r>
            <a:r>
              <a:rPr lang="en-GB" sz="1800" b="0" strike="noStrike" spc="-1" dirty="0">
                <a:solidFill>
                  <a:srgbClr val="000000"/>
                </a:solidFill>
                <a:latin typeface="Arial"/>
                <a:ea typeface="Arial"/>
              </a:rPr>
              <a:t> </a:t>
            </a:r>
            <a:endParaRPr lang="en-US" sz="1800" b="0" strike="noStrike" spc="-1" dirty="0">
              <a:solidFill>
                <a:srgbClr val="000000"/>
              </a:solidFill>
              <a:latin typeface="Arial"/>
            </a:endParaRPr>
          </a:p>
        </p:txBody>
      </p:sp>
      <p:pic>
        <p:nvPicPr>
          <p:cNvPr id="262" name="Picture 6" descr="GNPS Logos - GNPS Documentation"/>
          <p:cNvPicPr/>
          <p:nvPr/>
        </p:nvPicPr>
        <p:blipFill>
          <a:blip r:embed="rId4"/>
          <a:stretch/>
        </p:blipFill>
        <p:spPr>
          <a:xfrm>
            <a:off x="10653620" y="2903762"/>
            <a:ext cx="1209240" cy="368640"/>
          </a:xfrm>
          <a:prstGeom prst="rect">
            <a:avLst/>
          </a:prstGeom>
          <a:ln w="0">
            <a:noFill/>
          </a:ln>
        </p:spPr>
      </p:pic>
      <p:pic>
        <p:nvPicPr>
          <p:cNvPr id="263" name="Picture 4"/>
          <p:cNvPicPr/>
          <p:nvPr/>
        </p:nvPicPr>
        <p:blipFill>
          <a:blip r:embed="rId5"/>
          <a:stretch/>
        </p:blipFill>
        <p:spPr>
          <a:xfrm>
            <a:off x="10977564" y="1280161"/>
            <a:ext cx="1139760" cy="431640"/>
          </a:xfrm>
          <a:prstGeom prst="rect">
            <a:avLst/>
          </a:prstGeom>
          <a:ln w="0">
            <a:noFill/>
          </a:ln>
        </p:spPr>
      </p:pic>
      <p:pic>
        <p:nvPicPr>
          <p:cNvPr id="264" name="Picture 2" descr="OpenMS – Open-source software for mass spectrometry analysis"/>
          <p:cNvPicPr/>
          <p:nvPr/>
        </p:nvPicPr>
        <p:blipFill>
          <a:blip r:embed="rId6"/>
          <a:stretch/>
        </p:blipFill>
        <p:spPr>
          <a:xfrm>
            <a:off x="7155219" y="1886941"/>
            <a:ext cx="802080" cy="591480"/>
          </a:xfrm>
          <a:prstGeom prst="rect">
            <a:avLst/>
          </a:prstGeom>
          <a:ln w="0">
            <a:noFill/>
          </a:ln>
        </p:spPr>
      </p:pic>
      <p:sp>
        <p:nvSpPr>
          <p:cNvPr id="265" name="TextBox 7"/>
          <p:cNvSpPr/>
          <p:nvPr/>
        </p:nvSpPr>
        <p:spPr>
          <a:xfrm>
            <a:off x="15204" y="6136409"/>
            <a:ext cx="12102120" cy="37959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GB" sz="600" b="0" strike="noStrike" spc="-1" dirty="0">
                <a:solidFill>
                  <a:srgbClr val="000000"/>
                </a:solidFill>
                <a:latin typeface="Arial"/>
                <a:ea typeface="Arial"/>
              </a:rPr>
              <a:t>Kai </a:t>
            </a:r>
            <a:r>
              <a:rPr lang="en-GB" sz="600" b="0" strike="noStrike" spc="-1" dirty="0" err="1">
                <a:solidFill>
                  <a:srgbClr val="000000"/>
                </a:solidFill>
                <a:latin typeface="Arial"/>
                <a:ea typeface="Arial"/>
              </a:rPr>
              <a:t>Dührkop</a:t>
            </a:r>
            <a:r>
              <a:rPr lang="en-GB" sz="600" b="0" strike="noStrike" spc="-1" dirty="0">
                <a:solidFill>
                  <a:srgbClr val="000000"/>
                </a:solidFill>
                <a:latin typeface="Arial"/>
                <a:ea typeface="Arial"/>
              </a:rPr>
              <a:t>, Markus </a:t>
            </a:r>
            <a:r>
              <a:rPr lang="en-GB" sz="600" b="0" strike="noStrike" spc="-1" dirty="0" err="1">
                <a:solidFill>
                  <a:srgbClr val="000000"/>
                </a:solidFill>
                <a:latin typeface="Arial"/>
                <a:ea typeface="Arial"/>
              </a:rPr>
              <a:t>Fleischauer</a:t>
            </a:r>
            <a:r>
              <a:rPr lang="en-GB" sz="600" b="0" strike="noStrike" spc="-1" dirty="0">
                <a:solidFill>
                  <a:srgbClr val="000000"/>
                </a:solidFill>
                <a:latin typeface="Arial"/>
                <a:ea typeface="Arial"/>
              </a:rPr>
              <a:t>, Marcus Ludwig, Alexander A. </a:t>
            </a:r>
            <a:r>
              <a:rPr lang="en-GB" sz="600" b="0" strike="noStrike" spc="-1" dirty="0" err="1">
                <a:solidFill>
                  <a:srgbClr val="000000"/>
                </a:solidFill>
                <a:latin typeface="Arial"/>
                <a:ea typeface="Arial"/>
              </a:rPr>
              <a:t>Aksenov</a:t>
            </a:r>
            <a:r>
              <a:rPr lang="en-GB" sz="600" b="0" strike="noStrike" spc="-1" dirty="0">
                <a:solidFill>
                  <a:srgbClr val="000000"/>
                </a:solidFill>
                <a:latin typeface="Arial"/>
                <a:ea typeface="Arial"/>
              </a:rPr>
              <a:t>, Alexey V. </a:t>
            </a:r>
            <a:r>
              <a:rPr lang="en-GB" sz="600" b="0" strike="noStrike" spc="-1" dirty="0" err="1">
                <a:solidFill>
                  <a:srgbClr val="000000"/>
                </a:solidFill>
                <a:latin typeface="Arial"/>
                <a:ea typeface="Arial"/>
              </a:rPr>
              <a:t>Melnik</a:t>
            </a:r>
            <a:r>
              <a:rPr lang="en-GB" sz="600" b="0" strike="noStrike" spc="-1" dirty="0">
                <a:solidFill>
                  <a:srgbClr val="000000"/>
                </a:solidFill>
                <a:latin typeface="Arial"/>
                <a:ea typeface="Arial"/>
              </a:rPr>
              <a:t>, Marvin </a:t>
            </a:r>
            <a:r>
              <a:rPr lang="en-GB" sz="600" b="0" strike="noStrike" spc="-1" dirty="0" err="1">
                <a:solidFill>
                  <a:srgbClr val="000000"/>
                </a:solidFill>
                <a:latin typeface="Arial"/>
                <a:ea typeface="Arial"/>
              </a:rPr>
              <a:t>Meusel</a:t>
            </a:r>
            <a:r>
              <a:rPr lang="en-GB" sz="600" b="0" strike="noStrike" spc="-1" dirty="0">
                <a:solidFill>
                  <a:srgbClr val="000000"/>
                </a:solidFill>
                <a:latin typeface="Arial"/>
                <a:ea typeface="Arial"/>
              </a:rPr>
              <a:t>, Pieter C. </a:t>
            </a:r>
            <a:r>
              <a:rPr lang="en-GB" sz="600" b="0" strike="noStrike" spc="-1" dirty="0" err="1">
                <a:solidFill>
                  <a:srgbClr val="000000"/>
                </a:solidFill>
                <a:latin typeface="Arial"/>
                <a:ea typeface="Arial"/>
              </a:rPr>
              <a:t>Dorrestein</a:t>
            </a:r>
            <a:r>
              <a:rPr lang="en-GB" sz="600" b="0" strike="noStrike" spc="-1" dirty="0">
                <a:solidFill>
                  <a:srgbClr val="000000"/>
                </a:solidFill>
                <a:latin typeface="Arial"/>
                <a:ea typeface="Arial"/>
              </a:rPr>
              <a:t>, Juho </a:t>
            </a:r>
            <a:r>
              <a:rPr lang="en-GB" sz="600" b="0" strike="noStrike" spc="-1" dirty="0" err="1">
                <a:solidFill>
                  <a:srgbClr val="000000"/>
                </a:solidFill>
                <a:latin typeface="Arial"/>
                <a:ea typeface="Arial"/>
              </a:rPr>
              <a:t>Rousu</a:t>
            </a:r>
            <a:r>
              <a:rPr lang="en-GB" sz="600" b="0" strike="noStrike" spc="-1" dirty="0">
                <a:solidFill>
                  <a:srgbClr val="000000"/>
                </a:solidFill>
                <a:latin typeface="Arial"/>
                <a:ea typeface="Arial"/>
              </a:rPr>
              <a:t>, and Sebastian </a:t>
            </a:r>
            <a:r>
              <a:rPr lang="en-GB" sz="600" b="0" strike="noStrike" spc="-1" dirty="0" err="1">
                <a:solidFill>
                  <a:srgbClr val="000000"/>
                </a:solidFill>
                <a:latin typeface="Arial"/>
                <a:ea typeface="Arial"/>
              </a:rPr>
              <a:t>Böcker</a:t>
            </a:r>
            <a:r>
              <a:rPr lang="en-GB" sz="600" b="0" strike="noStrike" spc="-1" dirty="0">
                <a:solidFill>
                  <a:srgbClr val="000000"/>
                </a:solidFill>
                <a:latin typeface="Arial"/>
                <a:ea typeface="Arial"/>
              </a:rPr>
              <a:t>, </a:t>
            </a:r>
            <a:r>
              <a:rPr lang="en-GB" sz="600" b="1" u="sng" strike="noStrike" spc="-1" dirty="0">
                <a:solidFill>
                  <a:srgbClr val="2F3EEA"/>
                </a:solidFill>
                <a:uFillTx/>
                <a:latin typeface="Arial"/>
                <a:ea typeface="Arial"/>
                <a:hlinkClick r:id="rId7"/>
              </a:rPr>
              <a:t>SIRIUS 4: Turning tandem mass spectra into metabolite structure information.</a:t>
            </a:r>
            <a:r>
              <a:rPr lang="en-GB" sz="600" b="1" strike="noStrike" spc="-1" dirty="0">
                <a:solidFill>
                  <a:srgbClr val="000000"/>
                </a:solidFill>
                <a:latin typeface="Arial"/>
                <a:ea typeface="Arial"/>
              </a:rPr>
              <a:t> </a:t>
            </a:r>
            <a:r>
              <a:rPr lang="en-GB" sz="600" b="0" strike="noStrike" spc="-1" dirty="0">
                <a:solidFill>
                  <a:srgbClr val="000000"/>
                </a:solidFill>
                <a:latin typeface="Arial"/>
                <a:ea typeface="Arial"/>
              </a:rPr>
              <a:t>Nature Methods 16, 299–302, 2019.</a:t>
            </a:r>
            <a:endParaRPr lang="en-US" sz="600" b="0" strike="noStrike" spc="-1" dirty="0">
              <a:latin typeface="Arial"/>
            </a:endParaRPr>
          </a:p>
          <a:p>
            <a:pPr>
              <a:lnSpc>
                <a:spcPct val="100000"/>
              </a:lnSpc>
              <a:spcBef>
                <a:spcPts val="431"/>
              </a:spcBef>
              <a:buNone/>
            </a:pPr>
            <a:r>
              <a:rPr lang="en-GB" sz="600" b="0" strike="noStrike" spc="-1" dirty="0" err="1">
                <a:solidFill>
                  <a:srgbClr val="000000"/>
                </a:solidFill>
                <a:latin typeface="Arial"/>
                <a:ea typeface="Arial"/>
              </a:rPr>
              <a:t>Mölder</a:t>
            </a:r>
            <a:r>
              <a:rPr lang="en-GB" sz="600" b="0" strike="noStrike" spc="-1" dirty="0">
                <a:solidFill>
                  <a:srgbClr val="000000"/>
                </a:solidFill>
                <a:latin typeface="Arial"/>
                <a:ea typeface="Arial"/>
              </a:rPr>
              <a:t>, F., Jablonski, K.P., </a:t>
            </a:r>
            <a:r>
              <a:rPr lang="en-GB" sz="600" b="0" strike="noStrike" spc="-1" dirty="0" err="1">
                <a:solidFill>
                  <a:srgbClr val="000000"/>
                </a:solidFill>
                <a:latin typeface="Arial"/>
                <a:ea typeface="Arial"/>
              </a:rPr>
              <a:t>Letcher</a:t>
            </a:r>
            <a:r>
              <a:rPr lang="en-GB" sz="600" b="0" strike="noStrike" spc="-1" dirty="0">
                <a:solidFill>
                  <a:srgbClr val="000000"/>
                </a:solidFill>
                <a:latin typeface="Arial"/>
                <a:ea typeface="Arial"/>
              </a:rPr>
              <a:t>, B., Hall, M.B., Tomkins-</a:t>
            </a:r>
            <a:r>
              <a:rPr lang="en-GB" sz="600" b="0" strike="noStrike" spc="-1" dirty="0" err="1">
                <a:solidFill>
                  <a:srgbClr val="000000"/>
                </a:solidFill>
                <a:latin typeface="Arial"/>
                <a:ea typeface="Arial"/>
              </a:rPr>
              <a:t>Tinch</a:t>
            </a:r>
            <a:r>
              <a:rPr lang="en-GB" sz="600" b="0" strike="noStrike" spc="-1" dirty="0">
                <a:solidFill>
                  <a:srgbClr val="000000"/>
                </a:solidFill>
                <a:latin typeface="Arial"/>
                <a:ea typeface="Arial"/>
              </a:rPr>
              <a:t>, C.H., </a:t>
            </a:r>
            <a:r>
              <a:rPr lang="en-GB" sz="600" b="0" strike="noStrike" spc="-1" dirty="0" err="1">
                <a:solidFill>
                  <a:srgbClr val="000000"/>
                </a:solidFill>
                <a:latin typeface="Arial"/>
                <a:ea typeface="Arial"/>
              </a:rPr>
              <a:t>Sochat</a:t>
            </a:r>
            <a:r>
              <a:rPr lang="en-GB" sz="600" b="0" strike="noStrike" spc="-1" dirty="0">
                <a:solidFill>
                  <a:srgbClr val="000000"/>
                </a:solidFill>
                <a:latin typeface="Arial"/>
                <a:ea typeface="Arial"/>
              </a:rPr>
              <a:t>, V., Forster, J., Lee, S., </a:t>
            </a:r>
            <a:r>
              <a:rPr lang="en-GB" sz="600" b="0" strike="noStrike" spc="-1" dirty="0" err="1">
                <a:solidFill>
                  <a:srgbClr val="000000"/>
                </a:solidFill>
                <a:latin typeface="Arial"/>
                <a:ea typeface="Arial"/>
              </a:rPr>
              <a:t>Twardziok</a:t>
            </a:r>
            <a:r>
              <a:rPr lang="en-GB" sz="600" b="0" strike="noStrike" spc="-1" dirty="0">
                <a:solidFill>
                  <a:srgbClr val="000000"/>
                </a:solidFill>
                <a:latin typeface="Arial"/>
                <a:ea typeface="Arial"/>
              </a:rPr>
              <a:t>, S.O., </a:t>
            </a:r>
            <a:r>
              <a:rPr lang="en-GB" sz="600" b="0" strike="noStrike" spc="-1" dirty="0" err="1">
                <a:solidFill>
                  <a:srgbClr val="000000"/>
                </a:solidFill>
                <a:latin typeface="Arial"/>
                <a:ea typeface="Arial"/>
              </a:rPr>
              <a:t>Kanitz</a:t>
            </a:r>
            <a:r>
              <a:rPr lang="en-GB" sz="600" b="0" strike="noStrike" spc="-1" dirty="0">
                <a:solidFill>
                  <a:srgbClr val="000000"/>
                </a:solidFill>
                <a:latin typeface="Arial"/>
                <a:ea typeface="Arial"/>
              </a:rPr>
              <a:t>, A., </a:t>
            </a:r>
            <a:r>
              <a:rPr lang="en-GB" sz="600" b="0" strike="noStrike" spc="-1" dirty="0" err="1">
                <a:solidFill>
                  <a:srgbClr val="000000"/>
                </a:solidFill>
                <a:latin typeface="Arial"/>
                <a:ea typeface="Arial"/>
              </a:rPr>
              <a:t>Wilm</a:t>
            </a:r>
            <a:r>
              <a:rPr lang="en-GB" sz="600" b="0" strike="noStrike" spc="-1" dirty="0">
                <a:solidFill>
                  <a:srgbClr val="000000"/>
                </a:solidFill>
                <a:latin typeface="Arial"/>
                <a:ea typeface="Arial"/>
              </a:rPr>
              <a:t>, A., </a:t>
            </a:r>
            <a:r>
              <a:rPr lang="en-GB" sz="600" b="0" strike="noStrike" spc="-1" dirty="0" err="1">
                <a:solidFill>
                  <a:srgbClr val="000000"/>
                </a:solidFill>
                <a:latin typeface="Arial"/>
                <a:ea typeface="Arial"/>
              </a:rPr>
              <a:t>Holtgrewe</a:t>
            </a:r>
            <a:r>
              <a:rPr lang="en-GB" sz="600" b="0" strike="noStrike" spc="-1" dirty="0">
                <a:solidFill>
                  <a:srgbClr val="000000"/>
                </a:solidFill>
                <a:latin typeface="Arial"/>
                <a:ea typeface="Arial"/>
              </a:rPr>
              <a:t>, M., </a:t>
            </a:r>
            <a:r>
              <a:rPr lang="en-GB" sz="600" b="0" strike="noStrike" spc="-1" dirty="0" err="1">
                <a:solidFill>
                  <a:srgbClr val="000000"/>
                </a:solidFill>
                <a:latin typeface="Arial"/>
                <a:ea typeface="Arial"/>
              </a:rPr>
              <a:t>Rahmann</a:t>
            </a:r>
            <a:r>
              <a:rPr lang="en-GB" sz="600" b="0" strike="noStrike" spc="-1" dirty="0">
                <a:solidFill>
                  <a:srgbClr val="000000"/>
                </a:solidFill>
                <a:latin typeface="Arial"/>
                <a:ea typeface="Arial"/>
              </a:rPr>
              <a:t>, S., </a:t>
            </a:r>
            <a:r>
              <a:rPr lang="en-GB" sz="600" b="0" strike="noStrike" spc="-1" dirty="0" err="1">
                <a:solidFill>
                  <a:srgbClr val="000000"/>
                </a:solidFill>
                <a:latin typeface="Arial"/>
                <a:ea typeface="Arial"/>
              </a:rPr>
              <a:t>Nahnsen</a:t>
            </a:r>
            <a:r>
              <a:rPr lang="en-GB" sz="600" b="0" strike="noStrike" spc="-1" dirty="0">
                <a:solidFill>
                  <a:srgbClr val="000000"/>
                </a:solidFill>
                <a:latin typeface="Arial"/>
                <a:ea typeface="Arial"/>
              </a:rPr>
              <a:t>, S., </a:t>
            </a:r>
            <a:r>
              <a:rPr lang="en-GB" sz="600" b="0" strike="noStrike" spc="-1" dirty="0" err="1">
                <a:solidFill>
                  <a:srgbClr val="000000"/>
                </a:solidFill>
                <a:latin typeface="Arial"/>
                <a:ea typeface="Arial"/>
              </a:rPr>
              <a:t>Köster</a:t>
            </a:r>
            <a:r>
              <a:rPr lang="en-GB" sz="600" b="0" strike="noStrike" spc="-1" dirty="0">
                <a:solidFill>
                  <a:srgbClr val="000000"/>
                </a:solidFill>
                <a:latin typeface="Arial"/>
                <a:ea typeface="Arial"/>
              </a:rPr>
              <a:t>, J., 2021. , </a:t>
            </a:r>
            <a:r>
              <a:rPr lang="en-GB" sz="600" b="1" strike="noStrike" spc="-1" dirty="0">
                <a:solidFill>
                  <a:srgbClr val="000000"/>
                </a:solidFill>
                <a:latin typeface="Arial"/>
                <a:ea typeface="Arial"/>
              </a:rPr>
              <a:t>Sustainable data analysis with </a:t>
            </a:r>
            <a:r>
              <a:rPr lang="en-GB" sz="600" b="1" strike="noStrike" spc="-1" dirty="0" err="1">
                <a:solidFill>
                  <a:srgbClr val="000000"/>
                </a:solidFill>
                <a:latin typeface="Arial"/>
                <a:ea typeface="Arial"/>
              </a:rPr>
              <a:t>Snakemake</a:t>
            </a:r>
            <a:r>
              <a:rPr lang="en-GB" sz="600" b="0" strike="noStrike" spc="-1" dirty="0">
                <a:solidFill>
                  <a:srgbClr val="000000"/>
                </a:solidFill>
                <a:latin typeface="Arial"/>
                <a:ea typeface="Arial"/>
              </a:rPr>
              <a:t>. F1000Res 10, 33.</a:t>
            </a:r>
            <a:endParaRPr lang="en-US" sz="600" b="0" strike="noStrike" spc="-1" dirty="0">
              <a:latin typeface="Arial"/>
            </a:endParaRPr>
          </a:p>
          <a:p>
            <a:pPr>
              <a:lnSpc>
                <a:spcPct val="100000"/>
              </a:lnSpc>
              <a:spcBef>
                <a:spcPts val="431"/>
              </a:spcBef>
              <a:buNone/>
            </a:pPr>
            <a:r>
              <a:rPr lang="en-GB" sz="600" b="0" strike="noStrike" spc="-1" dirty="0" err="1">
                <a:solidFill>
                  <a:srgbClr val="000000"/>
                </a:solidFill>
                <a:latin typeface="Arial"/>
                <a:ea typeface="Arial"/>
              </a:rPr>
              <a:t>Nothias</a:t>
            </a:r>
            <a:r>
              <a:rPr lang="en-GB" sz="600" b="0" strike="noStrike" spc="-1" dirty="0">
                <a:solidFill>
                  <a:srgbClr val="000000"/>
                </a:solidFill>
                <a:latin typeface="Arial"/>
                <a:ea typeface="Arial"/>
              </a:rPr>
              <a:t>, L.-F., </a:t>
            </a:r>
            <a:r>
              <a:rPr lang="en-GB" sz="600" b="0" strike="noStrike" spc="-1" dirty="0" err="1">
                <a:solidFill>
                  <a:srgbClr val="000000"/>
                </a:solidFill>
                <a:latin typeface="Arial"/>
                <a:ea typeface="Arial"/>
              </a:rPr>
              <a:t>Petras</a:t>
            </a:r>
            <a:r>
              <a:rPr lang="en-GB" sz="600" b="0" strike="noStrike" spc="-1" dirty="0">
                <a:solidFill>
                  <a:srgbClr val="000000"/>
                </a:solidFill>
                <a:latin typeface="Arial"/>
                <a:ea typeface="Arial"/>
              </a:rPr>
              <a:t>, D., Schmid, R. et al.</a:t>
            </a:r>
            <a:r>
              <a:rPr lang="en-GB" sz="600" b="1" strike="noStrike" spc="-1" dirty="0">
                <a:solidFill>
                  <a:srgbClr val="000000"/>
                </a:solidFill>
                <a:latin typeface="Arial"/>
                <a:ea typeface="Arial"/>
              </a:rPr>
              <a:t> </a:t>
            </a:r>
            <a:r>
              <a:rPr lang="en-GB" sz="600" b="1" u="sng" strike="noStrike" spc="-1" dirty="0">
                <a:solidFill>
                  <a:srgbClr val="000000"/>
                </a:solidFill>
                <a:uFillTx/>
                <a:latin typeface="Arial"/>
                <a:ea typeface="Arial"/>
                <a:hlinkClick r:id="rId8"/>
              </a:rPr>
              <a:t>Feature-based molecular networking in the GNPS analysis environment</a:t>
            </a:r>
            <a:r>
              <a:rPr lang="en-GB" sz="600" b="0" strike="noStrike" spc="-1" dirty="0">
                <a:solidFill>
                  <a:srgbClr val="000000"/>
                </a:solidFill>
                <a:latin typeface="Arial"/>
                <a:ea typeface="Arial"/>
              </a:rPr>
              <a:t>. Nat. Methods 17, 905–908 (2020).</a:t>
            </a:r>
            <a:endParaRPr lang="en-US" sz="600" b="0" strike="noStrike" spc="-1" dirty="0">
              <a:latin typeface="Arial"/>
            </a:endParaRPr>
          </a:p>
        </p:txBody>
      </p:sp>
      <p:pic>
        <p:nvPicPr>
          <p:cNvPr id="266" name="Picture 8"/>
          <p:cNvPicPr/>
          <p:nvPr/>
        </p:nvPicPr>
        <p:blipFill>
          <a:blip r:embed="rId9"/>
          <a:stretch/>
        </p:blipFill>
        <p:spPr>
          <a:xfrm>
            <a:off x="6841680" y="3171061"/>
            <a:ext cx="5208480" cy="307764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Hands-on time!</a:t>
            </a:r>
            <a:endParaRPr lang="en-US" sz="3000" b="0" strike="noStrike" spc="-1">
              <a:solidFill>
                <a:srgbClr val="000000"/>
              </a:solidFill>
              <a:latin typeface="Arial"/>
            </a:endParaRPr>
          </a:p>
        </p:txBody>
      </p:sp>
      <p:sp>
        <p:nvSpPr>
          <p:cNvPr id="268"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a:solidFill>
                  <a:srgbClr val="2F3EEA"/>
                </a:solidFill>
                <a:uFillTx/>
                <a:latin typeface="Arial"/>
                <a:ea typeface="Arial"/>
                <a:hlinkClick r:id="rId3"/>
              </a:rPr>
              <a:t>https://github.com/axelwalter/pyopenms-workshop</a:t>
            </a:r>
            <a:endParaRPr lang="en-US" sz="1800" b="0" strike="noStrike" spc="-1">
              <a:solidFill>
                <a:srgbClr val="000000"/>
              </a:solidFill>
              <a:latin typeface="Arial"/>
            </a:endParaRPr>
          </a:p>
          <a:p>
            <a:pPr>
              <a:lnSpc>
                <a:spcPct val="100000"/>
              </a:lnSpc>
              <a:buNone/>
            </a:pPr>
            <a:endParaRPr lang="en-US" sz="1800" b="0" strike="noStrike" spc="-1">
              <a:solidFill>
                <a:srgbClr val="000000"/>
              </a:solidFill>
              <a:latin typeface="Arial"/>
            </a:endParaRPr>
          </a:p>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on the </a:t>
            </a:r>
            <a:endParaRPr lang="en-US" sz="1800" b="0" strike="noStrike" spc="-1">
              <a:solidFill>
                <a:srgbClr val="000000"/>
              </a:solidFill>
              <a:latin typeface="Arial"/>
            </a:endParaRPr>
          </a:p>
        </p:txBody>
      </p:sp>
      <p:pic>
        <p:nvPicPr>
          <p:cNvPr id="270"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
        <p:nvSpPr>
          <p:cNvPr id="6" name="TextBox 4">
            <a:extLst>
              <a:ext uri="{FF2B5EF4-FFF2-40B4-BE49-F238E27FC236}">
                <a16:creationId xmlns:a16="http://schemas.microsoft.com/office/drawing/2014/main" id="{1D0C9D37-FE0B-EFAC-6C0A-93E8350658A1}"/>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dirty="0">
                <a:solidFill>
                  <a:srgbClr val="000000"/>
                </a:solidFill>
                <a:latin typeface="Arial"/>
              </a:rPr>
              <a:t>24</a:t>
            </a:r>
            <a:endParaRPr lang="en-US" sz="18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Visit our documentation:</a:t>
            </a:r>
            <a:endParaRPr lang="en-US" sz="3000" b="0" strike="noStrike" spc="-1">
              <a:solidFill>
                <a:srgbClr val="000000"/>
              </a:solidFill>
              <a:latin typeface="Arial"/>
            </a:endParaRPr>
          </a:p>
        </p:txBody>
      </p:sp>
      <p:sp>
        <p:nvSpPr>
          <p:cNvPr id="272"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endParaRPr lang="en-US" sz="1800" b="0" strike="noStrike" spc="-1">
              <a:solidFill>
                <a:srgbClr val="000000"/>
              </a:solidFill>
              <a:latin typeface="Arial"/>
            </a:endParaRPr>
          </a:p>
          <a:p>
            <a:pPr>
              <a:lnSpc>
                <a:spcPct val="100000"/>
              </a:lnSpc>
              <a:buNone/>
            </a:pPr>
            <a:r>
              <a:rPr lang="en-GB" sz="1800" b="0" strike="noStrike" spc="-1">
                <a:solidFill>
                  <a:srgbClr val="002BFF"/>
                </a:solidFill>
                <a:latin typeface="Arial"/>
                <a:ea typeface="Arial"/>
                <a:hlinkClick r:id="rId3"/>
              </a:rPr>
              <a:t>https://pyopenms.readthedocs.io/en/latest/</a:t>
            </a:r>
            <a:endParaRPr lang="en-US" sz="1800" b="0" strike="noStrike" spc="-1">
              <a:solidFill>
                <a:srgbClr val="000000"/>
              </a:solidFill>
              <a:latin typeface="Arial"/>
            </a:endParaRPr>
          </a:p>
          <a:p>
            <a:pPr>
              <a:lnSpc>
                <a:spcPct val="100000"/>
              </a:lnSpc>
              <a:buNone/>
            </a:pPr>
            <a:r>
              <a:rPr lang="en-GB" sz="1800" b="0" strike="noStrike" spc="-1">
                <a:solidFill>
                  <a:srgbClr val="000000"/>
                </a:solidFill>
                <a:latin typeface="Arial"/>
                <a:ea typeface="Arial"/>
              </a:rPr>
              <a:t> </a:t>
            </a:r>
            <a:endParaRPr lang="en-US" sz="1800" b="0" strike="noStrike" spc="-1">
              <a:solidFill>
                <a:srgbClr val="000000"/>
              </a:solidFill>
              <a:latin typeface="Arial"/>
            </a:endParaRPr>
          </a:p>
        </p:txBody>
      </p:sp>
      <p:pic>
        <p:nvPicPr>
          <p:cNvPr id="274" name="Picture 273"/>
          <p:cNvPicPr/>
          <p:nvPr/>
        </p:nvPicPr>
        <p:blipFill>
          <a:blip r:embed="rId4"/>
          <a:stretch/>
        </p:blipFill>
        <p:spPr>
          <a:xfrm>
            <a:off x="1075680" y="2003760"/>
            <a:ext cx="10012320" cy="3482640"/>
          </a:xfrm>
          <a:prstGeom prst="rect">
            <a:avLst/>
          </a:prstGeom>
          <a:ln w="0">
            <a:noFill/>
          </a:ln>
        </p:spPr>
      </p:pic>
      <p:sp>
        <p:nvSpPr>
          <p:cNvPr id="6" name="TextBox 4">
            <a:extLst>
              <a:ext uri="{FF2B5EF4-FFF2-40B4-BE49-F238E27FC236}">
                <a16:creationId xmlns:a16="http://schemas.microsoft.com/office/drawing/2014/main" id="{D853FD82-14E5-0BEC-EA24-FBD699B1858A}"/>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a:solidFill>
                  <a:srgbClr val="000000"/>
                </a:solidFill>
                <a:latin typeface="Arial"/>
              </a:rPr>
              <a:t>25</a:t>
            </a:r>
            <a:endParaRPr lang="en-US"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203040" y="76320"/>
            <a:ext cx="992484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Bioinformatics</a:t>
            </a:r>
            <a:r>
              <a:rPr lang="en-US" sz="4270" b="0" strike="noStrike" spc="-1">
                <a:solidFill>
                  <a:srgbClr val="000000"/>
                </a:solidFill>
                <a:latin typeface="Calibri"/>
                <a:ea typeface="Calibri"/>
              </a:rPr>
              <a:t> </a:t>
            </a:r>
            <a:r>
              <a:rPr lang="en-US" sz="3200" b="1" strike="noStrike" spc="-1">
                <a:solidFill>
                  <a:srgbClr val="000000"/>
                </a:solidFill>
                <a:latin typeface="Arial"/>
                <a:ea typeface="Arial"/>
              </a:rPr>
              <a:t>– The Holy Grail</a:t>
            </a:r>
            <a:endParaRPr lang="en-US" sz="3200" b="0" strike="noStrike" spc="-1">
              <a:solidFill>
                <a:srgbClr val="000000"/>
              </a:solidFill>
              <a:latin typeface="Arial"/>
            </a:endParaRPr>
          </a:p>
        </p:txBody>
      </p:sp>
      <p:pic>
        <p:nvPicPr>
          <p:cNvPr id="157" name="Google Shape;422;p54" descr="Harddisk?u_01113711.jpg"/>
          <p:cNvPicPr/>
          <p:nvPr/>
        </p:nvPicPr>
        <p:blipFill>
          <a:blip r:embed="rId3"/>
          <a:srcRect l="8490"/>
          <a:stretch/>
        </p:blipFill>
        <p:spPr>
          <a:xfrm>
            <a:off x="0" y="1772640"/>
            <a:ext cx="3626640" cy="2636640"/>
          </a:xfrm>
          <a:prstGeom prst="rect">
            <a:avLst/>
          </a:prstGeom>
          <a:ln w="0">
            <a:noFill/>
          </a:ln>
        </p:spPr>
      </p:pic>
      <p:pic>
        <p:nvPicPr>
          <p:cNvPr id="158" name="Google Shape;423;p54" descr="shutterstock_60333829.jpg"/>
          <p:cNvPicPr/>
          <p:nvPr/>
        </p:nvPicPr>
        <p:blipFill>
          <a:blip r:embed="rId4"/>
          <a:stretch/>
        </p:blipFill>
        <p:spPr>
          <a:xfrm>
            <a:off x="4321800" y="761760"/>
            <a:ext cx="3899880" cy="3291480"/>
          </a:xfrm>
          <a:prstGeom prst="rect">
            <a:avLst/>
          </a:prstGeom>
          <a:ln w="0">
            <a:noFill/>
          </a:ln>
        </p:spPr>
      </p:pic>
      <p:pic>
        <p:nvPicPr>
          <p:cNvPr id="159" name="Google Shape;424;p54"/>
          <p:cNvPicPr/>
          <p:nvPr/>
        </p:nvPicPr>
        <p:blipFill>
          <a:blip r:embed="rId5"/>
          <a:srcRect l="-5755" r="5764" b="26099"/>
          <a:stretch/>
        </p:blipFill>
        <p:spPr>
          <a:xfrm>
            <a:off x="9168480" y="2386440"/>
            <a:ext cx="2399760" cy="1546200"/>
          </a:xfrm>
          <a:prstGeom prst="rect">
            <a:avLst/>
          </a:prstGeom>
          <a:ln w="0">
            <a:noFill/>
          </a:ln>
        </p:spPr>
      </p:pic>
      <p:pic>
        <p:nvPicPr>
          <p:cNvPr id="160" name="Google Shape;425;p54"/>
          <p:cNvPicPr/>
          <p:nvPr/>
        </p:nvPicPr>
        <p:blipFill>
          <a:blip r:embed="rId6"/>
          <a:stretch/>
        </p:blipFill>
        <p:spPr>
          <a:xfrm>
            <a:off x="9004680" y="4797000"/>
            <a:ext cx="1130760" cy="1378800"/>
          </a:xfrm>
          <a:prstGeom prst="rect">
            <a:avLst/>
          </a:prstGeom>
          <a:ln w="0">
            <a:noFill/>
          </a:ln>
        </p:spPr>
      </p:pic>
      <p:pic>
        <p:nvPicPr>
          <p:cNvPr id="161" name="Google Shape;426;p54"/>
          <p:cNvPicPr/>
          <p:nvPr/>
        </p:nvPicPr>
        <p:blipFill>
          <a:blip r:embed="rId7"/>
          <a:stretch/>
        </p:blipFill>
        <p:spPr>
          <a:xfrm>
            <a:off x="9714960" y="4979160"/>
            <a:ext cx="1101960" cy="1401840"/>
          </a:xfrm>
          <a:prstGeom prst="rect">
            <a:avLst/>
          </a:prstGeom>
          <a:ln w="0">
            <a:noFill/>
          </a:ln>
        </p:spPr>
      </p:pic>
      <p:pic>
        <p:nvPicPr>
          <p:cNvPr id="162" name="Google Shape;427;p54"/>
          <p:cNvPicPr/>
          <p:nvPr/>
        </p:nvPicPr>
        <p:blipFill>
          <a:blip r:embed="rId8"/>
          <a:stretch/>
        </p:blipFill>
        <p:spPr>
          <a:xfrm>
            <a:off x="10621800" y="5229360"/>
            <a:ext cx="1069560" cy="1367640"/>
          </a:xfrm>
          <a:prstGeom prst="rect">
            <a:avLst/>
          </a:prstGeom>
          <a:ln w="0">
            <a:noFill/>
          </a:ln>
        </p:spPr>
      </p:pic>
      <p:sp>
        <p:nvSpPr>
          <p:cNvPr id="163" name="Google Shape;428;p54"/>
          <p:cNvSpPr/>
          <p:nvPr/>
        </p:nvSpPr>
        <p:spPr>
          <a:xfrm>
            <a:off x="28317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4" name="Google Shape;429;p54"/>
          <p:cNvSpPr/>
          <p:nvPr/>
        </p:nvSpPr>
        <p:spPr>
          <a:xfrm>
            <a:off x="84963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5" name="Google Shape;430;p54"/>
          <p:cNvSpPr/>
          <p:nvPr/>
        </p:nvSpPr>
        <p:spPr>
          <a:xfrm rot="5400000">
            <a:off x="9912960" y="3429000"/>
            <a:ext cx="1007640" cy="1727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6" name="TextBox 1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3</a:t>
            </a:r>
            <a:endParaRPr lang="en-US" sz="1800" b="0" strike="noStrike" spc="-1">
              <a:latin typeface="Arial"/>
            </a:endParaRPr>
          </a:p>
        </p:txBody>
      </p:sp>
      <p:pic>
        <p:nvPicPr>
          <p:cNvPr id="167" name="Picture 5"/>
          <p:cNvPicPr/>
          <p:nvPr/>
        </p:nvPicPr>
        <p:blipFill>
          <a:blip r:embed="rId9"/>
          <a:stretch/>
        </p:blipFill>
        <p:spPr>
          <a:xfrm>
            <a:off x="4956120" y="4611600"/>
            <a:ext cx="2903040" cy="2169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03040" y="76320"/>
            <a:ext cx="894060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Mass</a:t>
            </a:r>
            <a:r>
              <a:rPr lang="en-US" sz="3000" b="0" strike="noStrike" spc="-1">
                <a:solidFill>
                  <a:srgbClr val="000000"/>
                </a:solidFill>
                <a:latin typeface="Arial"/>
                <a:ea typeface="Arial"/>
              </a:rPr>
              <a:t> </a:t>
            </a:r>
            <a:r>
              <a:rPr lang="en-US" sz="3200" b="1" strike="noStrike" spc="-1">
                <a:solidFill>
                  <a:srgbClr val="000000"/>
                </a:solidFill>
                <a:latin typeface="Arial"/>
                <a:ea typeface="Arial"/>
              </a:rPr>
              <a:t>Spectrometry Workflows</a:t>
            </a:r>
            <a:endParaRPr lang="en-US" sz="3200" b="0" strike="noStrike" spc="-1">
              <a:solidFill>
                <a:srgbClr val="000000"/>
              </a:solidFill>
              <a:latin typeface="Arial"/>
            </a:endParaRPr>
          </a:p>
        </p:txBody>
      </p:sp>
      <p:sp>
        <p:nvSpPr>
          <p:cNvPr id="169" name="PlaceHolder 2"/>
          <p:cNvSpPr>
            <a:spLocks noGrp="1"/>
          </p:cNvSpPr>
          <p:nvPr>
            <p:ph/>
          </p:nvPr>
        </p:nvSpPr>
        <p:spPr>
          <a:xfrm>
            <a:off x="203040" y="990720"/>
            <a:ext cx="7447320" cy="5410080"/>
          </a:xfrm>
          <a:prstGeom prst="rect">
            <a:avLst/>
          </a:prstGeom>
          <a:noFill/>
          <a:ln w="0">
            <a:noFill/>
          </a:ln>
        </p:spPr>
        <p:txBody>
          <a:bodyPr lIns="122040" tIns="60840" rIns="122040" bIns="60840" numCol="1" spcCol="0" anchor="t">
            <a:noAutofit/>
          </a:bodyPr>
          <a:lstStyle/>
          <a:p>
            <a:pPr marL="68400">
              <a:lnSpc>
                <a:spcPct val="100000"/>
              </a:lnSpc>
              <a:buNone/>
              <a:tabLst>
                <a:tab pos="0" algn="l"/>
              </a:tabLst>
            </a:pPr>
            <a:r>
              <a:rPr lang="en-US" sz="2800" b="0" strike="noStrike" spc="-1">
                <a:solidFill>
                  <a:srgbClr val="000000"/>
                </a:solidFill>
                <a:latin typeface="Arial"/>
                <a:ea typeface="Arial"/>
              </a:rPr>
              <a:t>Are diverse:</a:t>
            </a:r>
            <a:endParaRPr lang="en-US" sz="2800" b="0" strike="noStrike" spc="-1">
              <a:solidFill>
                <a:srgbClr val="000000"/>
              </a:solidFill>
              <a:latin typeface="Arial"/>
            </a:endParaRPr>
          </a:p>
          <a:p>
            <a:pPr marL="68400">
              <a:lnSpc>
                <a:spcPct val="100000"/>
              </a:lnSpc>
              <a:buNone/>
              <a:tabLst>
                <a:tab pos="0" algn="l"/>
              </a:tabLst>
            </a:pPr>
            <a:endParaRPr lang="en-US" sz="16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Proteomics/metabolomics/interactomics, …</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Separation methods/Acquisition</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with/without label</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Experimental designs</a:t>
            </a:r>
            <a:endParaRPr lang="en-US" sz="24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Wingdings"/>
                <a:ea typeface="Arial"/>
              </a:rPr>
              <a:t></a:t>
            </a:r>
            <a:r>
              <a:rPr lang="en-US" sz="2800" b="1" strike="noStrike" spc="-1">
                <a:solidFill>
                  <a:srgbClr val="000000"/>
                </a:solidFill>
                <a:latin typeface="Arial"/>
                <a:ea typeface="Arial"/>
              </a:rPr>
              <a:t> </a:t>
            </a:r>
            <a:r>
              <a:rPr lang="en-US" sz="2800" b="1" i="1" strike="noStrike" spc="-1">
                <a:solidFill>
                  <a:srgbClr val="000000"/>
                </a:solidFill>
                <a:latin typeface="Arial"/>
                <a:ea typeface="Arial"/>
              </a:rPr>
              <a:t>A single workflow or tool is </a:t>
            </a:r>
            <a:r>
              <a:rPr lang="en-US" sz="2800" b="1" i="1" u="sng" strike="noStrike" spc="-1">
                <a:solidFill>
                  <a:srgbClr val="000000"/>
                </a:solidFill>
                <a:uFillTx/>
                <a:latin typeface="Arial"/>
                <a:ea typeface="Arial"/>
              </a:rPr>
              <a:t>not</a:t>
            </a:r>
            <a:r>
              <a:rPr lang="en-US" sz="2800" b="1" i="1" strike="noStrike" spc="-1">
                <a:solidFill>
                  <a:srgbClr val="000000"/>
                </a:solidFill>
                <a:latin typeface="Arial"/>
                <a:ea typeface="Arial"/>
              </a:rPr>
              <a:t> enough</a:t>
            </a:r>
            <a:endParaRPr lang="en-US" sz="28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Arial"/>
                <a:ea typeface="Arial"/>
              </a:rPr>
              <a:t>Solution</a:t>
            </a:r>
            <a:r>
              <a:rPr lang="en-US" sz="2800" b="0" strike="noStrike" spc="-1">
                <a:solidFill>
                  <a:srgbClr val="000000"/>
                </a:solidFill>
                <a:latin typeface="Arial"/>
                <a:ea typeface="Arial"/>
              </a:rPr>
              <a:t>: A set of tools that can be combined to highly flexible workflows</a:t>
            </a:r>
            <a:endParaRPr lang="en-US" sz="2800" b="0" strike="noStrike" spc="-1">
              <a:solidFill>
                <a:srgbClr val="000000"/>
              </a:solidFill>
              <a:latin typeface="Arial"/>
            </a:endParaRPr>
          </a:p>
        </p:txBody>
      </p:sp>
      <p:pic>
        <p:nvPicPr>
          <p:cNvPr id="170" name="Google Shape;447;p56"/>
          <p:cNvPicPr/>
          <p:nvPr/>
        </p:nvPicPr>
        <p:blipFill>
          <a:blip r:embed="rId2"/>
          <a:stretch/>
        </p:blipFill>
        <p:spPr>
          <a:xfrm>
            <a:off x="8424720" y="4230360"/>
            <a:ext cx="3104640" cy="2066040"/>
          </a:xfrm>
          <a:prstGeom prst="rect">
            <a:avLst/>
          </a:prstGeom>
          <a:ln w="0">
            <a:noFill/>
          </a:ln>
        </p:spPr>
      </p:pic>
      <p:grpSp>
        <p:nvGrpSpPr>
          <p:cNvPr id="171" name="Group 1"/>
          <p:cNvGrpSpPr/>
          <p:nvPr/>
        </p:nvGrpSpPr>
        <p:grpSpPr>
          <a:xfrm>
            <a:off x="8208360" y="761760"/>
            <a:ext cx="3537360" cy="3322800"/>
            <a:chOff x="8208360" y="761760"/>
            <a:chExt cx="3537360" cy="3322800"/>
          </a:xfrm>
        </p:grpSpPr>
        <p:pic>
          <p:nvPicPr>
            <p:cNvPr id="172" name="Google Shape;436;p55"/>
            <p:cNvPicPr/>
            <p:nvPr/>
          </p:nvPicPr>
          <p:blipFill>
            <a:blip r:embed="rId3"/>
            <a:stretch/>
          </p:blipFill>
          <p:spPr>
            <a:xfrm>
              <a:off x="8208360" y="761760"/>
              <a:ext cx="3537360" cy="3322800"/>
            </a:xfrm>
            <a:prstGeom prst="rect">
              <a:avLst/>
            </a:prstGeom>
            <a:ln w="0">
              <a:noFill/>
            </a:ln>
          </p:spPr>
        </p:pic>
        <p:pic>
          <p:nvPicPr>
            <p:cNvPr id="173" name="Google Shape;439;p55"/>
            <p:cNvPicPr/>
            <p:nvPr/>
          </p:nvPicPr>
          <p:blipFill>
            <a:blip r:embed="rId4"/>
            <a:stretch/>
          </p:blipFill>
          <p:spPr>
            <a:xfrm>
              <a:off x="8620200" y="1767600"/>
              <a:ext cx="2714040" cy="1945800"/>
            </a:xfrm>
            <a:prstGeom prst="rect">
              <a:avLst/>
            </a:prstGeom>
            <a:ln w="0">
              <a:noFill/>
            </a:ln>
          </p:spPr>
        </p:pic>
      </p:grpSp>
      <p:sp>
        <p:nvSpPr>
          <p:cNvPr id="174" name="TextBox 8"/>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4</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015920" y="1600200"/>
            <a:ext cx="10362960" cy="1361520"/>
          </a:xfrm>
          <a:prstGeom prst="rect">
            <a:avLst/>
          </a:prstGeom>
          <a:noFill/>
          <a:ln w="0">
            <a:noFill/>
          </a:ln>
        </p:spPr>
        <p:txBody>
          <a:bodyPr lIns="122040" tIns="60840" rIns="122040" bIns="60840" numCol="1" spcCol="0" anchor="ctr">
            <a:noAutofit/>
          </a:bodyPr>
          <a:lstStyle/>
          <a:p>
            <a:pPr>
              <a:lnSpc>
                <a:spcPct val="100000"/>
              </a:lnSpc>
              <a:buNone/>
            </a:pPr>
            <a:r>
              <a:rPr lang="en-US" sz="5330" b="1" strike="noStrike" spc="-1">
                <a:solidFill>
                  <a:srgbClr val="000000"/>
                </a:solidFill>
                <a:latin typeface="Calibri"/>
                <a:ea typeface="Calibri"/>
              </a:rPr>
              <a:t>What is OpenMS?</a:t>
            </a:r>
            <a:endParaRPr lang="en-US" sz="533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 name="PlaceHolder 1"/>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1" strike="noStrike" spc="-1">
                <a:solidFill>
                  <a:srgbClr val="000000"/>
                </a:solidFill>
                <a:latin typeface="Arial"/>
                <a:ea typeface="Arial"/>
              </a:rPr>
              <a:t>OpenMS</a:t>
            </a:r>
            <a:r>
              <a:rPr lang="en-US" sz="2400" b="0" strike="noStrike" spc="-1">
                <a:solidFill>
                  <a:srgbClr val="000000"/>
                </a:solidFill>
                <a:latin typeface="Arial"/>
                <a:ea typeface="Arial"/>
              </a:rPr>
              <a:t> is:</a:t>
            </a:r>
            <a:endParaRPr lang="en-US" sz="2400" b="0" strike="noStrike" spc="-1">
              <a:solidFill>
                <a:srgbClr val="000000"/>
              </a:solidFill>
              <a:latin typeface="Arial"/>
            </a:endParaRPr>
          </a:p>
          <a:p>
            <a:pPr marL="33840">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Computational </a:t>
            </a:r>
            <a:r>
              <a:rPr lang="en-US" sz="2400" b="1" strike="noStrike" spc="-1">
                <a:solidFill>
                  <a:srgbClr val="000000"/>
                </a:solidFill>
                <a:latin typeface="Arial"/>
                <a:ea typeface="Arial"/>
              </a:rPr>
              <a:t>library</a:t>
            </a:r>
            <a:r>
              <a:rPr lang="en-US" sz="2400" b="0" strike="noStrike" spc="-1">
                <a:solidFill>
                  <a:srgbClr val="000000"/>
                </a:solidFill>
                <a:latin typeface="Arial"/>
                <a:ea typeface="Arial"/>
              </a:rPr>
              <a:t>, </a:t>
            </a:r>
            <a:r>
              <a:rPr lang="en-US" sz="2400" b="1" strike="noStrike" spc="-1">
                <a:solidFill>
                  <a:srgbClr val="000000"/>
                </a:solidFill>
                <a:latin typeface="Arial"/>
                <a:ea typeface="Arial"/>
              </a:rPr>
              <a:t>tools</a:t>
            </a:r>
            <a:r>
              <a:rPr lang="en-US" sz="2400" b="0" strike="noStrike" spc="-1">
                <a:solidFill>
                  <a:srgbClr val="000000"/>
                </a:solidFill>
                <a:latin typeface="Arial"/>
                <a:ea typeface="Arial"/>
              </a:rPr>
              <a:t>, and </a:t>
            </a:r>
            <a:r>
              <a:rPr lang="en-US" sz="2400" b="1" strike="noStrike" spc="-1">
                <a:solidFill>
                  <a:srgbClr val="000000"/>
                </a:solidFill>
                <a:latin typeface="Arial"/>
                <a:ea typeface="Arial"/>
              </a:rPr>
              <a:t>workflows </a:t>
            </a:r>
            <a:r>
              <a:rPr lang="en-US" sz="2400" b="0" strike="noStrike" spc="-1">
                <a:solidFill>
                  <a:srgbClr val="000000"/>
                </a:solidFill>
                <a:latin typeface="Arial"/>
                <a:ea typeface="Arial"/>
              </a:rPr>
              <a:t>for the analysis of mass spectrometry data</a:t>
            </a:r>
            <a:endParaRPr lang="en-US" sz="2400" b="0" strike="noStrike" spc="-1">
              <a:solidFill>
                <a:srgbClr val="000000"/>
              </a:solidFill>
              <a:latin typeface="Arial"/>
            </a:endParaRPr>
          </a:p>
          <a:p>
            <a:pPr>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1" strike="noStrike" spc="-1">
                <a:solidFill>
                  <a:srgbClr val="000000"/>
                </a:solidFill>
                <a:latin typeface="Arial"/>
                <a:ea typeface="Arial"/>
              </a:rPr>
              <a:t>Open-source</a:t>
            </a:r>
            <a:r>
              <a:rPr lang="en-US" sz="2400" b="0" strike="noStrike" spc="-1">
                <a:solidFill>
                  <a:srgbClr val="000000"/>
                </a:solidFill>
                <a:latin typeface="Arial"/>
                <a:ea typeface="Arial"/>
              </a:rPr>
              <a:t> and free of charge</a:t>
            </a:r>
            <a:endParaRPr lang="en-US" sz="2400" b="0" strike="noStrike" spc="-1">
              <a:solidFill>
                <a:srgbClr val="000000"/>
              </a:solidFill>
              <a:latin typeface="Arial"/>
            </a:endParaRPr>
          </a:p>
          <a:p>
            <a:pPr marL="33840">
              <a:lnSpc>
                <a:spcPct val="100000"/>
              </a:lnSpc>
              <a:buNone/>
              <a:tabLst>
                <a:tab pos="0" algn="l"/>
              </a:tabLst>
            </a:pPr>
            <a:endParaRPr lang="en-US" sz="36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Vendor-independent:</a:t>
            </a:r>
            <a:r>
              <a:rPr lang="en-US" sz="2900" b="0" strike="noStrike" spc="-1">
                <a:solidFill>
                  <a:srgbClr val="000000"/>
                </a:solidFill>
                <a:latin typeface="Arial"/>
                <a:ea typeface="Calibri"/>
              </a:rPr>
              <a:t> Supports vendor-formats through conversion with proteowizard library</a:t>
            </a:r>
            <a:endParaRPr lang="en-US" sz="2900" b="0" strike="noStrike" spc="-1">
              <a:solidFill>
                <a:srgbClr val="000000"/>
              </a:solidFill>
              <a:latin typeface="Arial"/>
            </a:endParaRPr>
          </a:p>
          <a:p>
            <a:pPr>
              <a:lnSpc>
                <a:spcPct val="100000"/>
              </a:lnSpc>
              <a:buNone/>
              <a:tabLst>
                <a:tab pos="0" algn="l"/>
              </a:tabLst>
            </a:pPr>
            <a:endParaRPr lang="en-US" sz="29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Standards: </a:t>
            </a:r>
            <a:r>
              <a:rPr lang="en-US" sz="2900" b="0" strike="noStrike" spc="-1">
                <a:solidFill>
                  <a:srgbClr val="000000"/>
                </a:solidFill>
                <a:latin typeface="Arial"/>
                <a:ea typeface="Calibri"/>
              </a:rPr>
              <a:t>Supports all major file formats (PSI) </a:t>
            </a:r>
            <a:endParaRPr lang="en-US" sz="2900" b="0" strike="noStrike" spc="-1">
              <a:solidFill>
                <a:srgbClr val="000000"/>
              </a:solidFill>
              <a:latin typeface="Arial"/>
            </a:endParaRPr>
          </a:p>
        </p:txBody>
      </p:sp>
      <p:sp>
        <p:nvSpPr>
          <p:cNvPr id="177"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What is OpenMS?</a:t>
            </a:r>
            <a:endParaRPr lang="en-US" sz="3000" b="0" strike="noStrike" spc="-1">
              <a:solidFill>
                <a:srgbClr val="000000"/>
              </a:solidFill>
              <a:latin typeface="Arial"/>
            </a:endParaRPr>
          </a:p>
        </p:txBody>
      </p:sp>
      <p:sp>
        <p:nvSpPr>
          <p:cNvPr id="178" name="TextBox 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6</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9" name="Google Shape;94;p15"/>
          <p:cNvPicPr/>
          <p:nvPr/>
        </p:nvPicPr>
        <p:blipFill>
          <a:blip r:embed="rId3"/>
          <a:stretch/>
        </p:blipFill>
        <p:spPr>
          <a:xfrm>
            <a:off x="1159920" y="762120"/>
            <a:ext cx="9486000" cy="6095520"/>
          </a:xfrm>
          <a:prstGeom prst="rect">
            <a:avLst/>
          </a:prstGeom>
          <a:ln w="0">
            <a:noFill/>
          </a:ln>
        </p:spPr>
      </p:pic>
      <p:sp>
        <p:nvSpPr>
          <p:cNvPr id="180" name="Google Shape;95;p15"/>
          <p:cNvSpPr/>
          <p:nvPr/>
        </p:nvSpPr>
        <p:spPr>
          <a:xfrm>
            <a:off x="5594760" y="1075680"/>
            <a:ext cx="1176840" cy="493200"/>
          </a:xfrm>
          <a:prstGeom prst="rect">
            <a:avLst/>
          </a:prstGeom>
          <a:solidFill>
            <a:schemeClr val="accent1">
              <a:lumMod val="40000"/>
              <a:lumOff val="60000"/>
            </a:schemeClr>
          </a:solidFill>
          <a:ln w="9525">
            <a:solidFill>
              <a:srgbClr val="990000"/>
            </a:solidFill>
            <a:round/>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buNone/>
            </a:pPr>
            <a:r>
              <a:rPr lang="en-US" sz="2000" b="0" strike="noStrike" spc="-1">
                <a:solidFill>
                  <a:srgbClr val="000000"/>
                </a:solidFill>
                <a:latin typeface="Arial"/>
                <a:ea typeface="Arial"/>
              </a:rPr>
              <a:t>nextflow</a:t>
            </a:r>
            <a:endParaRPr lang="en-US" sz="2000" b="0" strike="noStrike" spc="-1">
              <a:latin typeface="Arial"/>
            </a:endParaRPr>
          </a:p>
        </p:txBody>
      </p:sp>
      <p:sp>
        <p:nvSpPr>
          <p:cNvPr id="181"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The OpenMS framework</a:t>
            </a:r>
            <a:endParaRPr lang="en-US" sz="3000" b="0" strike="noStrike" spc="-1">
              <a:solidFill>
                <a:srgbClr val="000000"/>
              </a:solidFill>
              <a:latin typeface="Arial"/>
            </a:endParaRPr>
          </a:p>
        </p:txBody>
      </p:sp>
      <p:sp>
        <p:nvSpPr>
          <p:cNvPr id="182"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7</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Tools</a:t>
            </a:r>
            <a:endParaRPr lang="en-US" sz="3000" b="0" strike="noStrike" spc="-1">
              <a:solidFill>
                <a:srgbClr val="000000"/>
              </a:solidFill>
              <a:latin typeface="Arial"/>
            </a:endParaRPr>
          </a:p>
        </p:txBody>
      </p:sp>
      <p:sp>
        <p:nvSpPr>
          <p:cNvPr id="184" name="PlaceHolder 2"/>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80000"/>
              </a:lnSpc>
              <a:spcBef>
                <a:spcPts val="1332"/>
              </a:spcBef>
              <a:buNone/>
              <a:tabLst>
                <a:tab pos="0" algn="l"/>
              </a:tabLst>
            </a:pPr>
            <a:r>
              <a:rPr lang="en-US" sz="2800" b="1" strike="noStrike" spc="-1">
                <a:solidFill>
                  <a:srgbClr val="000000"/>
                </a:solidFill>
                <a:latin typeface="Calibri"/>
                <a:ea typeface="Arial"/>
              </a:rPr>
              <a:t>TOPP tools – The OpenMS PiPeline tools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&gt; 180 Building blocks: One application for each analysis step</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All applications share </a:t>
            </a:r>
            <a:r>
              <a:rPr lang="en-US" sz="2800" b="1" strike="noStrike" spc="-1">
                <a:solidFill>
                  <a:srgbClr val="000000"/>
                </a:solidFill>
                <a:latin typeface="Calibri"/>
                <a:ea typeface="Arial"/>
              </a:rPr>
              <a:t>identical user interfaces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Exchange data in PSI </a:t>
            </a:r>
            <a:r>
              <a:rPr lang="en-US" sz="2800" b="1" strike="noStrike" spc="-1">
                <a:solidFill>
                  <a:srgbClr val="000000"/>
                </a:solidFill>
                <a:latin typeface="Calibri"/>
                <a:ea typeface="Arial"/>
              </a:rPr>
              <a:t>standard formats</a:t>
            </a:r>
            <a:endParaRPr lang="en-US" sz="2800" b="0" strike="noStrike" spc="-1">
              <a:solidFill>
                <a:srgbClr val="000000"/>
              </a:solidFill>
              <a:latin typeface="Arial"/>
            </a:endParaRPr>
          </a:p>
          <a:p>
            <a:pPr marL="169200">
              <a:lnSpc>
                <a:spcPct val="80000"/>
              </a:lnSpc>
              <a:spcBef>
                <a:spcPts val="1227"/>
              </a:spcBef>
              <a:buNone/>
              <a:tabLst>
                <a:tab pos="0" algn="l"/>
              </a:tabLst>
            </a:pPr>
            <a:r>
              <a:rPr lang="en-US" sz="2800" b="0" strike="noStrike" spc="-1">
                <a:solidFill>
                  <a:srgbClr val="000000"/>
                </a:solidFill>
                <a:latin typeface="Wingdings"/>
                <a:ea typeface="Arial"/>
              </a:rPr>
              <a:t></a:t>
            </a:r>
            <a:r>
              <a:rPr lang="en-US" sz="2800" b="0" strike="noStrike" spc="-1">
                <a:solidFill>
                  <a:srgbClr val="000000"/>
                </a:solidFill>
                <a:latin typeface="Calibri"/>
                <a:ea typeface="Arial"/>
              </a:rPr>
              <a:t> Easily integrated in various </a:t>
            </a:r>
            <a:r>
              <a:rPr lang="en-US" sz="2800" b="1" strike="noStrike" spc="-1">
                <a:solidFill>
                  <a:srgbClr val="000000"/>
                </a:solidFill>
                <a:latin typeface="Calibri"/>
                <a:ea typeface="Arial"/>
              </a:rPr>
              <a:t>workflow systems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1" strike="noStrike" spc="-1">
                <a:solidFill>
                  <a:srgbClr val="000000"/>
                </a:solidFill>
                <a:latin typeface="Calibri"/>
                <a:ea typeface="Arial"/>
              </a:rPr>
              <a:t>Support for other tools (e.g., SIRIUS, GNPS...)</a:t>
            </a:r>
            <a:br>
              <a:rPr sz="3200"/>
            </a:br>
            <a:r>
              <a:rPr lang="en-US" sz="3200" b="1" strike="noStrike" spc="-1">
                <a:solidFill>
                  <a:srgbClr val="000000"/>
                </a:solidFill>
                <a:latin typeface="Calibri"/>
              </a:rPr>
              <a:t> </a:t>
            </a:r>
            <a:endParaRPr lang="en-US" sz="3200" b="0" strike="noStrike" spc="-1">
              <a:solidFill>
                <a:srgbClr val="000000"/>
              </a:solidFill>
              <a:latin typeface="Arial"/>
            </a:endParaRPr>
          </a:p>
        </p:txBody>
      </p:sp>
      <p:pic>
        <p:nvPicPr>
          <p:cNvPr id="185" name="Google Shape;300;p40"/>
          <p:cNvPicPr/>
          <p:nvPr/>
        </p:nvPicPr>
        <p:blipFill>
          <a:blip r:embed="rId2"/>
          <a:stretch/>
        </p:blipFill>
        <p:spPr>
          <a:xfrm>
            <a:off x="9621360" y="2387160"/>
            <a:ext cx="1764360" cy="1308240"/>
          </a:xfrm>
          <a:prstGeom prst="rect">
            <a:avLst/>
          </a:prstGeom>
          <a:ln w="0">
            <a:noFill/>
          </a:ln>
        </p:spPr>
      </p:pic>
      <p:sp>
        <p:nvSpPr>
          <p:cNvPr id="186"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8</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7" name="Google Shape;534;p65"/>
          <p:cNvPicPr/>
          <p:nvPr/>
        </p:nvPicPr>
        <p:blipFill>
          <a:blip r:embed="rId3"/>
          <a:stretch/>
        </p:blipFill>
        <p:spPr>
          <a:xfrm>
            <a:off x="4673520" y="4300920"/>
            <a:ext cx="2674080" cy="1959120"/>
          </a:xfrm>
          <a:prstGeom prst="rect">
            <a:avLst/>
          </a:prstGeom>
          <a:ln w="0">
            <a:noFill/>
          </a:ln>
        </p:spPr>
      </p:pic>
      <p:pic>
        <p:nvPicPr>
          <p:cNvPr id="188" name="Google Shape;649;p77"/>
          <p:cNvPicPr/>
          <p:nvPr/>
        </p:nvPicPr>
        <p:blipFill>
          <a:blip r:embed="rId4"/>
          <a:stretch/>
        </p:blipFill>
        <p:spPr>
          <a:xfrm>
            <a:off x="7852320" y="4107600"/>
            <a:ext cx="4339440" cy="2130840"/>
          </a:xfrm>
          <a:prstGeom prst="rect">
            <a:avLst/>
          </a:prstGeom>
          <a:ln w="0">
            <a:noFill/>
          </a:ln>
        </p:spPr>
      </p:pic>
      <p:pic>
        <p:nvPicPr>
          <p:cNvPr id="189" name="Google Shape;650;p77"/>
          <p:cNvPicPr/>
          <p:nvPr/>
        </p:nvPicPr>
        <p:blipFill>
          <a:blip r:embed="rId5"/>
          <a:stretch/>
        </p:blipFill>
        <p:spPr>
          <a:xfrm>
            <a:off x="9297360" y="3503160"/>
            <a:ext cx="1449000" cy="512640"/>
          </a:xfrm>
          <a:prstGeom prst="rect">
            <a:avLst/>
          </a:prstGeom>
          <a:ln w="0">
            <a:noFill/>
          </a:ln>
        </p:spPr>
      </p:pic>
      <p:sp>
        <p:nvSpPr>
          <p:cNvPr id="190" name="TextBox 6"/>
          <p:cNvSpPr/>
          <p:nvPr/>
        </p:nvSpPr>
        <p:spPr>
          <a:xfrm>
            <a:off x="8379720" y="6447600"/>
            <a:ext cx="3284640" cy="37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70" b="0" strike="noStrike" spc="-1">
                <a:solidFill>
                  <a:srgbClr val="000000"/>
                </a:solidFill>
                <a:latin typeface="Arial"/>
                <a:ea typeface="Arial"/>
              </a:rPr>
              <a:t>Matthias Bernt, UFZ Leipzig</a:t>
            </a:r>
            <a:endParaRPr lang="en-US" sz="1870" b="0" strike="noStrike" spc="-1">
              <a:latin typeface="Arial"/>
            </a:endParaRPr>
          </a:p>
        </p:txBody>
      </p:sp>
      <p:pic>
        <p:nvPicPr>
          <p:cNvPr id="191" name="Google Shape;579;p69"/>
          <p:cNvPicPr/>
          <p:nvPr/>
        </p:nvPicPr>
        <p:blipFill>
          <a:blip r:embed="rId6"/>
          <a:stretch/>
        </p:blipFill>
        <p:spPr>
          <a:xfrm>
            <a:off x="5006880" y="3503160"/>
            <a:ext cx="2007360" cy="402480"/>
          </a:xfrm>
          <a:prstGeom prst="rect">
            <a:avLst/>
          </a:prstGeom>
          <a:ln w="0">
            <a:noFill/>
          </a:ln>
        </p:spPr>
      </p:pic>
      <p:pic>
        <p:nvPicPr>
          <p:cNvPr id="192" name="Google Shape;516;p63"/>
          <p:cNvPicPr/>
          <p:nvPr/>
        </p:nvPicPr>
        <p:blipFill>
          <a:blip r:embed="rId7"/>
          <a:stretch/>
        </p:blipFill>
        <p:spPr>
          <a:xfrm>
            <a:off x="203040" y="4107600"/>
            <a:ext cx="3848040" cy="2130840"/>
          </a:xfrm>
          <a:prstGeom prst="rect">
            <a:avLst/>
          </a:prstGeom>
          <a:ln w="0">
            <a:noFill/>
          </a:ln>
        </p:spPr>
      </p:pic>
      <p:pic>
        <p:nvPicPr>
          <p:cNvPr id="193" name="Google Shape;514;p63" descr="http://photos1.meetupstatic.com/photos/event/2/c/9/4/highres_376211412.jpeg"/>
          <p:cNvPicPr/>
          <p:nvPr/>
        </p:nvPicPr>
        <p:blipFill>
          <a:blip r:embed="rId8"/>
          <a:stretch/>
        </p:blipFill>
        <p:spPr>
          <a:xfrm>
            <a:off x="858960" y="3386520"/>
            <a:ext cx="1992240" cy="518760"/>
          </a:xfrm>
          <a:prstGeom prst="rect">
            <a:avLst/>
          </a:prstGeom>
          <a:ln w="0">
            <a:noFill/>
          </a:ln>
        </p:spPr>
      </p:pic>
      <p:sp>
        <p:nvSpPr>
          <p:cNvPr id="194" name="PlaceHolder 1"/>
          <p:cNvSpPr>
            <a:spLocks noGrp="1"/>
          </p:cNvSpPr>
          <p:nvPr>
            <p:ph/>
          </p:nvPr>
        </p:nvSpPr>
        <p:spPr>
          <a:xfrm>
            <a:off x="516960" y="970920"/>
            <a:ext cx="11163600" cy="5526360"/>
          </a:xfrm>
          <a:prstGeom prst="rect">
            <a:avLst/>
          </a:prstGeom>
          <a:noFill/>
          <a:ln w="0">
            <a:noFill/>
          </a:ln>
        </p:spPr>
        <p:txBody>
          <a:bodyPr lIns="122040" tIns="60840" rIns="122040" bIns="60840" numCol="1" spcCol="0" anchor="t">
            <a:noAutofit/>
          </a:bodyPr>
          <a:lstStyle/>
          <a:p>
            <a:pPr>
              <a:lnSpc>
                <a:spcPct val="110000"/>
              </a:lnSpc>
              <a:buNone/>
              <a:tabLst>
                <a:tab pos="0" algn="l"/>
              </a:tabLst>
            </a:pPr>
            <a:r>
              <a:rPr lang="en-US" sz="2800" b="1" strike="noStrike" spc="-1">
                <a:solidFill>
                  <a:srgbClr val="000000"/>
                </a:solidFill>
                <a:latin typeface="Arial"/>
                <a:ea typeface="Arial"/>
              </a:rPr>
              <a:t>Chaining</a:t>
            </a:r>
            <a:r>
              <a:rPr lang="en-US" sz="2800" b="0" strike="noStrike" spc="-1">
                <a:solidFill>
                  <a:srgbClr val="000000"/>
                </a:solidFill>
                <a:latin typeface="Arial"/>
                <a:ea typeface="Arial"/>
              </a:rPr>
              <a:t> of tools to build workflows</a:t>
            </a:r>
            <a:br>
              <a:rPr sz="2800"/>
            </a:br>
            <a:r>
              <a:rPr lang="en-US" sz="2800" b="0" strike="noStrike" spc="-1">
                <a:solidFill>
                  <a:srgbClr val="000000"/>
                </a:solidFill>
                <a:latin typeface="Arial"/>
                <a:ea typeface="Arial"/>
              </a:rPr>
              <a:t>Facilitate </a:t>
            </a:r>
            <a:r>
              <a:rPr lang="en-US" sz="2800" b="0" i="1" strike="noStrike" spc="-1">
                <a:solidFill>
                  <a:srgbClr val="000000"/>
                </a:solidFill>
                <a:latin typeface="Arial"/>
                <a:ea typeface="Arial"/>
              </a:rPr>
              <a:t>reproducible</a:t>
            </a:r>
            <a:r>
              <a:rPr lang="en-US" sz="2800" b="0" strike="noStrike" spc="-1">
                <a:solidFill>
                  <a:srgbClr val="000000"/>
                </a:solidFill>
                <a:latin typeface="Arial"/>
                <a:ea typeface="Arial"/>
              </a:rPr>
              <a:t> and </a:t>
            </a:r>
            <a:r>
              <a:rPr lang="en-US" sz="2800" b="0" i="1" strike="noStrike" spc="-1">
                <a:solidFill>
                  <a:srgbClr val="000000"/>
                </a:solidFill>
                <a:latin typeface="Arial"/>
                <a:ea typeface="Arial"/>
              </a:rPr>
              <a:t>reusable</a:t>
            </a:r>
            <a:r>
              <a:rPr lang="en-US" sz="2800" b="0" strike="noStrike" spc="-1">
                <a:solidFill>
                  <a:srgbClr val="000000"/>
                </a:solidFill>
                <a:latin typeface="Arial"/>
                <a:ea typeface="Arial"/>
              </a:rPr>
              <a:t> research</a:t>
            </a:r>
            <a:endParaRPr lang="en-US" sz="2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gn="ctr">
              <a:lnSpc>
                <a:spcPct val="110000"/>
              </a:lnSpc>
              <a:spcBef>
                <a:spcPts val="533"/>
              </a:spcBef>
              <a:buNone/>
              <a:tabLst>
                <a:tab pos="0" algn="l"/>
              </a:tabLst>
            </a:pPr>
            <a:br>
              <a:rPr sz="1800"/>
            </a:br>
            <a:r>
              <a:rPr lang="en-US" sz="1800" b="0" strike="noStrike" spc="-1">
                <a:solidFill>
                  <a:srgbClr val="000000"/>
                </a:solidFill>
                <a:latin typeface="Arial"/>
                <a:ea typeface="Calibri"/>
              </a:rPr>
              <a:t>Different workflow systems:</a:t>
            </a:r>
            <a:endParaRPr lang="en-US" sz="1800" b="0" strike="noStrike" spc="-1">
              <a:solidFill>
                <a:srgbClr val="000000"/>
              </a:solidFill>
              <a:latin typeface="Arial"/>
            </a:endParaRPr>
          </a:p>
          <a:p>
            <a:pPr marL="1219320">
              <a:lnSpc>
                <a:spcPct val="110000"/>
              </a:lnSpc>
              <a:spcBef>
                <a:spcPts val="374"/>
              </a:spcBef>
              <a:buNone/>
              <a:tabLst>
                <a:tab pos="0" algn="l"/>
              </a:tabLst>
            </a:pPr>
            <a:endParaRPr lang="en-US" sz="1800" b="0" strike="noStrike" spc="-1">
              <a:solidFill>
                <a:srgbClr val="000000"/>
              </a:solidFill>
              <a:latin typeface="Arial"/>
            </a:endParaRPr>
          </a:p>
        </p:txBody>
      </p:sp>
      <p:sp>
        <p:nvSpPr>
          <p:cNvPr id="195" name="Google Shape;298;p40"/>
          <p:cNvSpPr/>
          <p:nvPr/>
        </p:nvSpPr>
        <p:spPr>
          <a:xfrm>
            <a:off x="203040" y="76320"/>
            <a:ext cx="8940600" cy="6858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workflows</a:t>
            </a:r>
            <a:endParaRPr lang="en-US" sz="3000" b="0" strike="noStrike" spc="-1">
              <a:latin typeface="Arial"/>
            </a:endParaRPr>
          </a:p>
        </p:txBody>
      </p:sp>
      <p:sp>
        <p:nvSpPr>
          <p:cNvPr id="196" name="TextBox 1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9</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10632</TotalTime>
  <Words>1604</Words>
  <Application>Microsoft Macintosh PowerPoint</Application>
  <PresentationFormat>Widescreen</PresentationFormat>
  <Paragraphs>177</Paragraphs>
  <Slides>25</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StarSymbol</vt:lpstr>
      <vt:lpstr>Symbol</vt:lpstr>
      <vt:lpstr>Times New Roman</vt:lpstr>
      <vt:lpstr>Trebuchet MS</vt:lpstr>
      <vt:lpstr>Wingdings</vt:lpstr>
      <vt:lpstr>Office Theme</vt:lpstr>
      <vt:lpstr>Office Theme</vt:lpstr>
      <vt:lpstr>Office Theme</vt:lpstr>
      <vt:lpstr>py               for metabolomics</vt:lpstr>
      <vt:lpstr>Computational Metabolomics/Proteomics</vt:lpstr>
      <vt:lpstr>Bioinformatics – The Holy Grail</vt:lpstr>
      <vt:lpstr>Mass Spectrometry Workflows</vt:lpstr>
      <vt:lpstr>What is OpenMS?</vt:lpstr>
      <vt:lpstr>What is OpenMS?</vt:lpstr>
      <vt:lpstr>The OpenMS framework</vt:lpstr>
      <vt:lpstr>OpenMS Tools</vt:lpstr>
      <vt:lpstr>PowerPoint Presentation</vt:lpstr>
      <vt:lpstr>Scripting with OpenMS: pyOpenMS</vt:lpstr>
      <vt:lpstr>Brief intermission..</vt:lpstr>
      <vt:lpstr>Metabolomics for Specialized Metabolites, Ph.D. (Efi) </vt:lpstr>
      <vt:lpstr>pyOpenMS  </vt:lpstr>
      <vt:lpstr>Pre-processing:  From raw data to a table of metabolic features</vt:lpstr>
      <vt:lpstr>Data conversion</vt:lpstr>
      <vt:lpstr>Feature detection (raw mzML)</vt:lpstr>
      <vt:lpstr>1. Mass trace detection</vt:lpstr>
      <vt:lpstr>2. Elution peak detection</vt:lpstr>
      <vt:lpstr>3. FeatureFinder</vt:lpstr>
      <vt:lpstr>4. Map alignment</vt:lpstr>
      <vt:lpstr>5. Feature linking</vt:lpstr>
      <vt:lpstr>6. Table of features</vt:lpstr>
      <vt:lpstr>Suggestions after pre-processing</vt:lpstr>
      <vt:lpstr>Hands-on time!</vt:lpstr>
      <vt:lpstr>Visit our documentation: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of Specialized Metabolites </dc:title>
  <dc:subject/>
  <dc:creator>Eftychia Eva Kontou</dc:creator>
  <dc:description/>
  <cp:lastModifiedBy>Eftychia Eva Kontou</cp:lastModifiedBy>
  <cp:revision>591</cp:revision>
  <dcterms:created xsi:type="dcterms:W3CDTF">2020-12-02T18:22:59Z</dcterms:created>
  <dcterms:modified xsi:type="dcterms:W3CDTF">2022-05-07T18:41:32Z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Widescreen</vt:lpwstr>
  </property>
  <property fmtid="{D5CDD505-2E9C-101B-9397-08002B2CF9AE}" pid="4" name="Slides">
    <vt:i4>24</vt:i4>
  </property>
</Properties>
</file>